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diagrams/data7.xml" ContentType="application/vnd.openxmlformats-officedocument.drawingml.diagramData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Default Extension="gif" ContentType="image/gif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diagrams/colors8.xml" ContentType="application/vnd.openxmlformats-officedocument.drawingml.diagramColors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4" r:id="rId1"/>
  </p:sldMasterIdLst>
  <p:notesMasterIdLst>
    <p:notesMasterId r:id="rId194"/>
  </p:notesMasterIdLst>
  <p:handoutMasterIdLst>
    <p:handoutMasterId r:id="rId195"/>
  </p:handoutMasterIdLst>
  <p:sldIdLst>
    <p:sldId id="855" r:id="rId2"/>
    <p:sldId id="561" r:id="rId3"/>
    <p:sldId id="592" r:id="rId4"/>
    <p:sldId id="593" r:id="rId5"/>
    <p:sldId id="852" r:id="rId6"/>
    <p:sldId id="853" r:id="rId7"/>
    <p:sldId id="833" r:id="rId8"/>
    <p:sldId id="887" r:id="rId9"/>
    <p:sldId id="595" r:id="rId10"/>
    <p:sldId id="596" r:id="rId11"/>
    <p:sldId id="597" r:id="rId12"/>
    <p:sldId id="598" r:id="rId13"/>
    <p:sldId id="871" r:id="rId14"/>
    <p:sldId id="602" r:id="rId15"/>
    <p:sldId id="603" r:id="rId16"/>
    <p:sldId id="604" r:id="rId17"/>
    <p:sldId id="813" r:id="rId18"/>
    <p:sldId id="859" r:id="rId19"/>
    <p:sldId id="605" r:id="rId20"/>
    <p:sldId id="606" r:id="rId21"/>
    <p:sldId id="888" r:id="rId22"/>
    <p:sldId id="607" r:id="rId23"/>
    <p:sldId id="848" r:id="rId24"/>
    <p:sldId id="872" r:id="rId25"/>
    <p:sldId id="564" r:id="rId26"/>
    <p:sldId id="612" r:id="rId27"/>
    <p:sldId id="613" r:id="rId28"/>
    <p:sldId id="614" r:id="rId29"/>
    <p:sldId id="873" r:id="rId30"/>
    <p:sldId id="566" r:id="rId31"/>
    <p:sldId id="860" r:id="rId32"/>
    <p:sldId id="812" r:id="rId33"/>
    <p:sldId id="622" r:id="rId34"/>
    <p:sldId id="623" r:id="rId35"/>
    <p:sldId id="624" r:id="rId36"/>
    <p:sldId id="627" r:id="rId37"/>
    <p:sldId id="625" r:id="rId38"/>
    <p:sldId id="809" r:id="rId39"/>
    <p:sldId id="629" r:id="rId40"/>
    <p:sldId id="628" r:id="rId41"/>
    <p:sldId id="637" r:id="rId42"/>
    <p:sldId id="638" r:id="rId43"/>
    <p:sldId id="639" r:id="rId44"/>
    <p:sldId id="874" r:id="rId45"/>
    <p:sldId id="568" r:id="rId46"/>
    <p:sldId id="814" r:id="rId47"/>
    <p:sldId id="630" r:id="rId48"/>
    <p:sldId id="631" r:id="rId49"/>
    <p:sldId id="632" r:id="rId50"/>
    <p:sldId id="856" r:id="rId51"/>
    <p:sldId id="636" r:id="rId52"/>
    <p:sldId id="643" r:id="rId53"/>
    <p:sldId id="649" r:id="rId54"/>
    <p:sldId id="644" r:id="rId55"/>
    <p:sldId id="645" r:id="rId56"/>
    <p:sldId id="646" r:id="rId57"/>
    <p:sldId id="845" r:id="rId58"/>
    <p:sldId id="648" r:id="rId59"/>
    <p:sldId id="861" r:id="rId60"/>
    <p:sldId id="870" r:id="rId61"/>
    <p:sldId id="869" r:id="rId62"/>
    <p:sldId id="650" r:id="rId63"/>
    <p:sldId id="862" r:id="rId64"/>
    <p:sldId id="654" r:id="rId65"/>
    <p:sldId id="863" r:id="rId66"/>
    <p:sldId id="864" r:id="rId67"/>
    <p:sldId id="867" r:id="rId68"/>
    <p:sldId id="656" r:id="rId69"/>
    <p:sldId id="660" r:id="rId70"/>
    <p:sldId id="661" r:id="rId71"/>
    <p:sldId id="662" r:id="rId72"/>
    <p:sldId id="865" r:id="rId73"/>
    <p:sldId id="663" r:id="rId74"/>
    <p:sldId id="665" r:id="rId75"/>
    <p:sldId id="666" r:id="rId76"/>
    <p:sldId id="672" r:id="rId77"/>
    <p:sldId id="667" r:id="rId78"/>
    <p:sldId id="668" r:id="rId79"/>
    <p:sldId id="669" r:id="rId80"/>
    <p:sldId id="674" r:id="rId81"/>
    <p:sldId id="675" r:id="rId82"/>
    <p:sldId id="824" r:id="rId83"/>
    <p:sldId id="676" r:id="rId84"/>
    <p:sldId id="677" r:id="rId85"/>
    <p:sldId id="678" r:id="rId86"/>
    <p:sldId id="679" r:id="rId87"/>
    <p:sldId id="680" r:id="rId88"/>
    <p:sldId id="682" r:id="rId89"/>
    <p:sldId id="681" r:id="rId90"/>
    <p:sldId id="683" r:id="rId91"/>
    <p:sldId id="686" r:id="rId92"/>
    <p:sldId id="891" r:id="rId93"/>
    <p:sldId id="811" r:id="rId94"/>
    <p:sldId id="687" r:id="rId95"/>
    <p:sldId id="688" r:id="rId96"/>
    <p:sldId id="689" r:id="rId97"/>
    <p:sldId id="690" r:id="rId98"/>
    <p:sldId id="836" r:id="rId99"/>
    <p:sldId id="691" r:id="rId100"/>
    <p:sldId id="854" r:id="rId101"/>
    <p:sldId id="721" r:id="rId102"/>
    <p:sldId id="722" r:id="rId103"/>
    <p:sldId id="723" r:id="rId104"/>
    <p:sldId id="889" r:id="rId105"/>
    <p:sldId id="890" r:id="rId106"/>
    <p:sldId id="724" r:id="rId107"/>
    <p:sldId id="725" r:id="rId108"/>
    <p:sldId id="726" r:id="rId109"/>
    <p:sldId id="727" r:id="rId110"/>
    <p:sldId id="728" r:id="rId111"/>
    <p:sldId id="729" r:id="rId112"/>
    <p:sldId id="730" r:id="rId113"/>
    <p:sldId id="818" r:id="rId114"/>
    <p:sldId id="850" r:id="rId115"/>
    <p:sldId id="692" r:id="rId116"/>
    <p:sldId id="716" r:id="rId117"/>
    <p:sldId id="718" r:id="rId118"/>
    <p:sldId id="719" r:id="rId119"/>
    <p:sldId id="816" r:id="rId120"/>
    <p:sldId id="740" r:id="rId121"/>
    <p:sldId id="741" r:id="rId122"/>
    <p:sldId id="742" r:id="rId123"/>
    <p:sldId id="739" r:id="rId124"/>
    <p:sldId id="743" r:id="rId125"/>
    <p:sldId id="744" r:id="rId126"/>
    <p:sldId id="745" r:id="rId127"/>
    <p:sldId id="720" r:id="rId128"/>
    <p:sldId id="815" r:id="rId129"/>
    <p:sldId id="695" r:id="rId130"/>
    <p:sldId id="711" r:id="rId131"/>
    <p:sldId id="712" r:id="rId132"/>
    <p:sldId id="713" r:id="rId133"/>
    <p:sldId id="826" r:id="rId134"/>
    <p:sldId id="714" r:id="rId135"/>
    <p:sldId id="828" r:id="rId136"/>
    <p:sldId id="746" r:id="rId137"/>
    <p:sldId id="847" r:id="rId138"/>
    <p:sldId id="751" r:id="rId139"/>
    <p:sldId id="747" r:id="rId140"/>
    <p:sldId id="748" r:id="rId141"/>
    <p:sldId id="866" r:id="rId142"/>
    <p:sldId id="837" r:id="rId143"/>
    <p:sldId id="822" r:id="rId144"/>
    <p:sldId id="696" r:id="rId145"/>
    <p:sldId id="706" r:id="rId146"/>
    <p:sldId id="707" r:id="rId147"/>
    <p:sldId id="708" r:id="rId148"/>
    <p:sldId id="709" r:id="rId149"/>
    <p:sldId id="710" r:id="rId150"/>
    <p:sldId id="829" r:id="rId151"/>
    <p:sldId id="697" r:id="rId152"/>
    <p:sldId id="701" r:id="rId153"/>
    <p:sldId id="702" r:id="rId154"/>
    <p:sldId id="703" r:id="rId155"/>
    <p:sldId id="704" r:id="rId156"/>
    <p:sldId id="752" r:id="rId157"/>
    <p:sldId id="754" r:id="rId158"/>
    <p:sldId id="755" r:id="rId159"/>
    <p:sldId id="756" r:id="rId160"/>
    <p:sldId id="759" r:id="rId161"/>
    <p:sldId id="846" r:id="rId162"/>
    <p:sldId id="801" r:id="rId163"/>
    <p:sldId id="761" r:id="rId164"/>
    <p:sldId id="762" r:id="rId165"/>
    <p:sldId id="763" r:id="rId166"/>
    <p:sldId id="767" r:id="rId167"/>
    <p:sldId id="849" r:id="rId168"/>
    <p:sldId id="769" r:id="rId169"/>
    <p:sldId id="770" r:id="rId170"/>
    <p:sldId id="771" r:id="rId171"/>
    <p:sldId id="772" r:id="rId172"/>
    <p:sldId id="773" r:id="rId173"/>
    <p:sldId id="774" r:id="rId174"/>
    <p:sldId id="802" r:id="rId175"/>
    <p:sldId id="775" r:id="rId176"/>
    <p:sldId id="777" r:id="rId177"/>
    <p:sldId id="778" r:id="rId178"/>
    <p:sldId id="868" r:id="rId179"/>
    <p:sldId id="780" r:id="rId180"/>
    <p:sldId id="781" r:id="rId181"/>
    <p:sldId id="784" r:id="rId182"/>
    <p:sldId id="786" r:id="rId183"/>
    <p:sldId id="807" r:id="rId184"/>
    <p:sldId id="803" r:id="rId185"/>
    <p:sldId id="843" r:id="rId186"/>
    <p:sldId id="804" r:id="rId187"/>
    <p:sldId id="844" r:id="rId188"/>
    <p:sldId id="805" r:id="rId189"/>
    <p:sldId id="808" r:id="rId190"/>
    <p:sldId id="806" r:id="rId191"/>
    <p:sldId id="508" r:id="rId192"/>
    <p:sldId id="329" r:id="rId19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3399"/>
    <a:srgbClr val="FFFF00"/>
    <a:srgbClr val="663300"/>
    <a:srgbClr val="3333CC"/>
    <a:srgbClr val="3366FF"/>
    <a:srgbClr val="FF3300"/>
    <a:srgbClr val="00FF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8" autoAdjust="0"/>
    <p:restoredTop sz="96941" autoAdjust="0"/>
  </p:normalViewPr>
  <p:slideViewPr>
    <p:cSldViewPr snapToGrid="0">
      <p:cViewPr>
        <p:scale>
          <a:sx n="90" d="100"/>
          <a:sy n="90" d="100"/>
        </p:scale>
        <p:origin x="-1494" y="-462"/>
      </p:cViewPr>
      <p:guideLst>
        <p:guide orient="horz" pos="2160"/>
        <p:guide pos="37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36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3DF77AFC-93A3-4F7D-B1BA-5E2B4143094F}" type="presOf" srcId="{A937D6D2-8A27-403A-BD5A-EA8581D5C30D}" destId="{10883069-EFD1-4A9D-BC7D-8CF3D35D3755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7B7F845E-BC91-41BE-A6E9-584C491621A5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28A16897-C388-4208-841C-B4EFFC68FD49}" type="presOf" srcId="{6D733693-6611-417C-AEC7-B7BCE28C4DE5}" destId="{52527A74-302C-463F-A232-E3E55AE84750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7CEF4AFE-4D9C-4715-820D-FB663AAF4BB6}" type="presOf" srcId="{FEA8FB21-1654-474C-8BC2-DE7CC362ED1B}" destId="{3B801F41-E973-4D4B-A7C0-6633979DD07E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E8BB8F05-5A33-4FE0-9B09-F8F7BD8DD572}" type="presOf" srcId="{0DBA9484-2898-4871-BFB8-08370285DC3F}" destId="{6454A6A0-3FD9-4A0E-A8A2-CC372871039B}" srcOrd="0" destOrd="0" presId="urn:microsoft.com/office/officeart/2008/layout/PictureAccentList"/>
    <dgm:cxn modelId="{A137F558-5A43-4EE4-B93E-3A8C961CFBBE}" type="presOf" srcId="{1147FA92-6FB8-4A4D-9D74-BA968EB74278}" destId="{88CA16B7-4368-493F-96D7-6C59AB4CCC1D}" srcOrd="0" destOrd="0" presId="urn:microsoft.com/office/officeart/2008/layout/PictureAccentList"/>
    <dgm:cxn modelId="{49493042-808A-440A-8690-B91F17595D66}" type="presParOf" srcId="{3B801F41-E973-4D4B-A7C0-6633979DD07E}" destId="{61D10E31-D14D-42E0-8F49-CEE73D7843B1}" srcOrd="0" destOrd="0" presId="urn:microsoft.com/office/officeart/2008/layout/PictureAccentList"/>
    <dgm:cxn modelId="{0B75CFF1-8B3A-4B5A-A61D-8C519F71111F}" type="presParOf" srcId="{61D10E31-D14D-42E0-8F49-CEE73D7843B1}" destId="{4E56F333-E2FD-4424-84C6-A0F0C75D9EBC}" srcOrd="0" destOrd="0" presId="urn:microsoft.com/office/officeart/2008/layout/PictureAccentList"/>
    <dgm:cxn modelId="{6390B4A4-190E-444C-85A8-61D1A96440BF}" type="presParOf" srcId="{4E56F333-E2FD-4424-84C6-A0F0C75D9EBC}" destId="{6454A6A0-3FD9-4A0E-A8A2-CC372871039B}" srcOrd="0" destOrd="0" presId="urn:microsoft.com/office/officeart/2008/layout/PictureAccentList"/>
    <dgm:cxn modelId="{F6171AE8-7CEC-4904-A516-7EDE54C8FA62}" type="presParOf" srcId="{61D10E31-D14D-42E0-8F49-CEE73D7843B1}" destId="{F68F844C-9180-4690-9F0A-33CD7C89E69B}" srcOrd="1" destOrd="0" presId="urn:microsoft.com/office/officeart/2008/layout/PictureAccentList"/>
    <dgm:cxn modelId="{008E90DA-31D9-4F4F-A41F-42E781931843}" type="presParOf" srcId="{F68F844C-9180-4690-9F0A-33CD7C89E69B}" destId="{7F5A1510-4064-44FB-A8F4-DB483758B9BF}" srcOrd="0" destOrd="0" presId="urn:microsoft.com/office/officeart/2008/layout/PictureAccentList"/>
    <dgm:cxn modelId="{99C1B91D-977D-4508-8D39-5EC2CB8C6767}" type="presParOf" srcId="{7F5A1510-4064-44FB-A8F4-DB483758B9BF}" destId="{C561AD92-B77D-4D3A-896D-9B4AAD777598}" srcOrd="0" destOrd="0" presId="urn:microsoft.com/office/officeart/2008/layout/PictureAccentList"/>
    <dgm:cxn modelId="{F9E3896C-B212-4371-BBC4-5363B6DBF2F3}" type="presParOf" srcId="{7F5A1510-4064-44FB-A8F4-DB483758B9BF}" destId="{10883069-EFD1-4A9D-BC7D-8CF3D35D3755}" srcOrd="1" destOrd="0" presId="urn:microsoft.com/office/officeart/2008/layout/PictureAccentList"/>
    <dgm:cxn modelId="{EC265455-C92B-474A-80BD-10F54F30714E}" type="presParOf" srcId="{F68F844C-9180-4690-9F0A-33CD7C89E69B}" destId="{C6EF3AF6-B013-4AB6-BBB5-BE1941491B85}" srcOrd="1" destOrd="0" presId="urn:microsoft.com/office/officeart/2008/layout/PictureAccentList"/>
    <dgm:cxn modelId="{01326607-D665-4321-9BE4-16BA65E0EB71}" type="presParOf" srcId="{C6EF3AF6-B013-4AB6-BBB5-BE1941491B85}" destId="{8D7004D4-A59C-467F-AF5D-7C4BE97464AC}" srcOrd="0" destOrd="0" presId="urn:microsoft.com/office/officeart/2008/layout/PictureAccentList"/>
    <dgm:cxn modelId="{646473FE-28D3-46A8-B62E-AFF8CBBCB203}" type="presParOf" srcId="{C6EF3AF6-B013-4AB6-BBB5-BE1941491B85}" destId="{9A09A8EB-8AAA-4526-B8EE-DA01E97BF22F}" srcOrd="1" destOrd="0" presId="urn:microsoft.com/office/officeart/2008/layout/PictureAccentList"/>
    <dgm:cxn modelId="{95F7DD51-4F51-442B-A617-A6F11B15DCC8}" type="presParOf" srcId="{F68F844C-9180-4690-9F0A-33CD7C89E69B}" destId="{DA95FE42-C30F-4574-9094-888B61753E62}" srcOrd="2" destOrd="0" presId="urn:microsoft.com/office/officeart/2008/layout/PictureAccentList"/>
    <dgm:cxn modelId="{A30CC04C-7EB5-44D9-969A-45056A7D40DA}" type="presParOf" srcId="{DA95FE42-C30F-4574-9094-888B61753E62}" destId="{0DC5DF64-AEB9-4034-8B76-56A38D0CBC57}" srcOrd="0" destOrd="0" presId="urn:microsoft.com/office/officeart/2008/layout/PictureAccentList"/>
    <dgm:cxn modelId="{2A4E1C5A-3CC7-4949-9745-577D9E8E99B3}" type="presParOf" srcId="{DA95FE42-C30F-4574-9094-888B61753E62}" destId="{88CA16B7-4368-493F-96D7-6C59AB4CCC1D}" srcOrd="1" destOrd="0" presId="urn:microsoft.com/office/officeart/2008/layout/PictureAccentList"/>
    <dgm:cxn modelId="{C08268EA-92E3-45FB-91EC-89D8393C3D89}" type="presParOf" srcId="{F68F844C-9180-4690-9F0A-33CD7C89E69B}" destId="{44EA768E-E3D9-4D89-9F36-0A1F8E102293}" srcOrd="3" destOrd="0" presId="urn:microsoft.com/office/officeart/2008/layout/PictureAccentList"/>
    <dgm:cxn modelId="{1BACD046-2F19-47CE-8768-5953FCE5E8FB}" type="presParOf" srcId="{44EA768E-E3D9-4D89-9F36-0A1F8E102293}" destId="{669280C3-772E-41BA-B069-4922C0B23AE2}" srcOrd="0" destOrd="0" presId="urn:microsoft.com/office/officeart/2008/layout/PictureAccentList"/>
    <dgm:cxn modelId="{691A3940-A83D-4A85-ACD8-8971940DEDCA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212BF3BC-3037-4544-959C-EC4939A50A60}" type="presOf" srcId="{A937D6D2-8A27-403A-BD5A-EA8581D5C30D}" destId="{10883069-EFD1-4A9D-BC7D-8CF3D35D3755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3EA20DDE-5062-4858-A31F-367591ABCC04}" type="presOf" srcId="{0DBA9484-2898-4871-BFB8-08370285DC3F}" destId="{6454A6A0-3FD9-4A0E-A8A2-CC372871039B}" srcOrd="0" destOrd="0" presId="urn:microsoft.com/office/officeart/2008/layout/PictureAccentList"/>
    <dgm:cxn modelId="{ED78BE25-1DE8-40CC-80DE-A209B08794B3}" type="presOf" srcId="{6D733693-6611-417C-AEC7-B7BCE28C4DE5}" destId="{52527A74-302C-463F-A232-E3E55AE84750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9B87E2C1-30F0-4575-84F8-B28FF40BB1BB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931F2CD7-A4B8-4430-81C9-AFDC7A03788F}" type="presOf" srcId="{1147FA92-6FB8-4A4D-9D74-BA968EB74278}" destId="{88CA16B7-4368-493F-96D7-6C59AB4CCC1D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F0EDDA01-27EE-4F00-A87F-7BA1CA86E174}" type="presOf" srcId="{FEA8FB21-1654-474C-8BC2-DE7CC362ED1B}" destId="{3B801F41-E973-4D4B-A7C0-6633979DD07E}" srcOrd="0" destOrd="0" presId="urn:microsoft.com/office/officeart/2008/layout/PictureAccentList"/>
    <dgm:cxn modelId="{A8FEC669-56F5-42B8-A491-2FEDA2611F3D}" type="presParOf" srcId="{3B801F41-E973-4D4B-A7C0-6633979DD07E}" destId="{61D10E31-D14D-42E0-8F49-CEE73D7843B1}" srcOrd="0" destOrd="0" presId="urn:microsoft.com/office/officeart/2008/layout/PictureAccentList"/>
    <dgm:cxn modelId="{2CC01118-B869-445E-9DA3-976825E1BF2D}" type="presParOf" srcId="{61D10E31-D14D-42E0-8F49-CEE73D7843B1}" destId="{4E56F333-E2FD-4424-84C6-A0F0C75D9EBC}" srcOrd="0" destOrd="0" presId="urn:microsoft.com/office/officeart/2008/layout/PictureAccentList"/>
    <dgm:cxn modelId="{321BE454-EEE3-4465-B775-8EFCBC578266}" type="presParOf" srcId="{4E56F333-E2FD-4424-84C6-A0F0C75D9EBC}" destId="{6454A6A0-3FD9-4A0E-A8A2-CC372871039B}" srcOrd="0" destOrd="0" presId="urn:microsoft.com/office/officeart/2008/layout/PictureAccentList"/>
    <dgm:cxn modelId="{8FCA4325-22CB-4EB9-83F0-475FC26C1F3C}" type="presParOf" srcId="{61D10E31-D14D-42E0-8F49-CEE73D7843B1}" destId="{F68F844C-9180-4690-9F0A-33CD7C89E69B}" srcOrd="1" destOrd="0" presId="urn:microsoft.com/office/officeart/2008/layout/PictureAccentList"/>
    <dgm:cxn modelId="{58B05FAE-6A3A-4F09-A792-84953847BC7F}" type="presParOf" srcId="{F68F844C-9180-4690-9F0A-33CD7C89E69B}" destId="{7F5A1510-4064-44FB-A8F4-DB483758B9BF}" srcOrd="0" destOrd="0" presId="urn:microsoft.com/office/officeart/2008/layout/PictureAccentList"/>
    <dgm:cxn modelId="{8D8D8BBA-1F35-442A-8579-F41AA86970F9}" type="presParOf" srcId="{7F5A1510-4064-44FB-A8F4-DB483758B9BF}" destId="{C561AD92-B77D-4D3A-896D-9B4AAD777598}" srcOrd="0" destOrd="0" presId="urn:microsoft.com/office/officeart/2008/layout/PictureAccentList"/>
    <dgm:cxn modelId="{571C9905-713B-4AA0-BFB4-2AF1A970BDC0}" type="presParOf" srcId="{7F5A1510-4064-44FB-A8F4-DB483758B9BF}" destId="{10883069-EFD1-4A9D-BC7D-8CF3D35D3755}" srcOrd="1" destOrd="0" presId="urn:microsoft.com/office/officeart/2008/layout/PictureAccentList"/>
    <dgm:cxn modelId="{7914CE0A-C965-4709-98E6-3C30A9C81627}" type="presParOf" srcId="{F68F844C-9180-4690-9F0A-33CD7C89E69B}" destId="{C6EF3AF6-B013-4AB6-BBB5-BE1941491B85}" srcOrd="1" destOrd="0" presId="urn:microsoft.com/office/officeart/2008/layout/PictureAccentList"/>
    <dgm:cxn modelId="{CD083D21-28A9-4B79-82D8-891BBCBFBACB}" type="presParOf" srcId="{C6EF3AF6-B013-4AB6-BBB5-BE1941491B85}" destId="{8D7004D4-A59C-467F-AF5D-7C4BE97464AC}" srcOrd="0" destOrd="0" presId="urn:microsoft.com/office/officeart/2008/layout/PictureAccentList"/>
    <dgm:cxn modelId="{75E35C27-A530-4013-B316-8DE011D21807}" type="presParOf" srcId="{C6EF3AF6-B013-4AB6-BBB5-BE1941491B85}" destId="{9A09A8EB-8AAA-4526-B8EE-DA01E97BF22F}" srcOrd="1" destOrd="0" presId="urn:microsoft.com/office/officeart/2008/layout/PictureAccentList"/>
    <dgm:cxn modelId="{3A424F53-94A1-43D0-8EFF-8810C004F6F9}" type="presParOf" srcId="{F68F844C-9180-4690-9F0A-33CD7C89E69B}" destId="{DA95FE42-C30F-4574-9094-888B61753E62}" srcOrd="2" destOrd="0" presId="urn:microsoft.com/office/officeart/2008/layout/PictureAccentList"/>
    <dgm:cxn modelId="{F438DF1B-1BAF-481E-99F0-0F06980E3A44}" type="presParOf" srcId="{DA95FE42-C30F-4574-9094-888B61753E62}" destId="{0DC5DF64-AEB9-4034-8B76-56A38D0CBC57}" srcOrd="0" destOrd="0" presId="urn:microsoft.com/office/officeart/2008/layout/PictureAccentList"/>
    <dgm:cxn modelId="{13D5B7D9-1E6B-454F-AD80-88E754D6A161}" type="presParOf" srcId="{DA95FE42-C30F-4574-9094-888B61753E62}" destId="{88CA16B7-4368-493F-96D7-6C59AB4CCC1D}" srcOrd="1" destOrd="0" presId="urn:microsoft.com/office/officeart/2008/layout/PictureAccentList"/>
    <dgm:cxn modelId="{AC173096-18ED-4E62-9430-D860929BF5CD}" type="presParOf" srcId="{F68F844C-9180-4690-9F0A-33CD7C89E69B}" destId="{44EA768E-E3D9-4D89-9F36-0A1F8E102293}" srcOrd="3" destOrd="0" presId="urn:microsoft.com/office/officeart/2008/layout/PictureAccentList"/>
    <dgm:cxn modelId="{0181D7CC-8B1C-4DE6-B6DC-EFFE85A1CBA9}" type="presParOf" srcId="{44EA768E-E3D9-4D89-9F36-0A1F8E102293}" destId="{669280C3-772E-41BA-B069-4922C0B23AE2}" srcOrd="0" destOrd="0" presId="urn:microsoft.com/office/officeart/2008/layout/PictureAccentList"/>
    <dgm:cxn modelId="{F8062C98-828E-4475-9239-B6A769540219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BECC16-C654-4C84-B280-7654B6BA1AE5}" type="presOf" srcId="{0DBA9484-2898-4871-BFB8-08370285DC3F}" destId="{6454A6A0-3FD9-4A0E-A8A2-CC372871039B}" srcOrd="0" destOrd="0" presId="urn:microsoft.com/office/officeart/2008/layout/PictureAccentList"/>
    <dgm:cxn modelId="{E580E85A-DEA4-432B-AA8D-0E13DF2AB729}" type="presOf" srcId="{A937D6D2-8A27-403A-BD5A-EA8581D5C30D}" destId="{10883069-EFD1-4A9D-BC7D-8CF3D35D3755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95864F10-513C-4233-A83B-4E78CAF44CA9}" type="presOf" srcId="{FEA8FB21-1654-474C-8BC2-DE7CC362ED1B}" destId="{3B801F41-E973-4D4B-A7C0-6633979DD07E}" srcOrd="0" destOrd="0" presId="urn:microsoft.com/office/officeart/2008/layout/PictureAccentList"/>
    <dgm:cxn modelId="{274EC073-947B-4BF2-ADAB-3A82C47E271C}" type="presOf" srcId="{1147FA92-6FB8-4A4D-9D74-BA968EB74278}" destId="{88CA16B7-4368-493F-96D7-6C59AB4CCC1D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4837D1EE-26DA-485C-9E2E-CDDEE2E3AA42}" type="presOf" srcId="{6D733693-6611-417C-AEC7-B7BCE28C4DE5}" destId="{52527A74-302C-463F-A232-E3E55AE84750}" srcOrd="0" destOrd="0" presId="urn:microsoft.com/office/officeart/2008/layout/PictureAccentList"/>
    <dgm:cxn modelId="{07B6A065-F917-4906-95F6-0BCB307DCA9C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0013E6CC-215E-4938-B039-FDD90030B468}" type="presParOf" srcId="{3B801F41-E973-4D4B-A7C0-6633979DD07E}" destId="{61D10E31-D14D-42E0-8F49-CEE73D7843B1}" srcOrd="0" destOrd="0" presId="urn:microsoft.com/office/officeart/2008/layout/PictureAccentList"/>
    <dgm:cxn modelId="{4E28776F-8D26-47DC-88D7-3C1915E41F5C}" type="presParOf" srcId="{61D10E31-D14D-42E0-8F49-CEE73D7843B1}" destId="{4E56F333-E2FD-4424-84C6-A0F0C75D9EBC}" srcOrd="0" destOrd="0" presId="urn:microsoft.com/office/officeart/2008/layout/PictureAccentList"/>
    <dgm:cxn modelId="{08811E78-215D-4F55-8EC8-D8A1F08CC879}" type="presParOf" srcId="{4E56F333-E2FD-4424-84C6-A0F0C75D9EBC}" destId="{6454A6A0-3FD9-4A0E-A8A2-CC372871039B}" srcOrd="0" destOrd="0" presId="urn:microsoft.com/office/officeart/2008/layout/PictureAccentList"/>
    <dgm:cxn modelId="{2775973E-BF9F-4810-835D-4E82E0BD91B2}" type="presParOf" srcId="{61D10E31-D14D-42E0-8F49-CEE73D7843B1}" destId="{F68F844C-9180-4690-9F0A-33CD7C89E69B}" srcOrd="1" destOrd="0" presId="urn:microsoft.com/office/officeart/2008/layout/PictureAccentList"/>
    <dgm:cxn modelId="{DB9633B0-A050-4355-B137-F1E8793ABE0B}" type="presParOf" srcId="{F68F844C-9180-4690-9F0A-33CD7C89E69B}" destId="{7F5A1510-4064-44FB-A8F4-DB483758B9BF}" srcOrd="0" destOrd="0" presId="urn:microsoft.com/office/officeart/2008/layout/PictureAccentList"/>
    <dgm:cxn modelId="{2F863433-BFDD-4115-8467-A2093B4A3A47}" type="presParOf" srcId="{7F5A1510-4064-44FB-A8F4-DB483758B9BF}" destId="{C561AD92-B77D-4D3A-896D-9B4AAD777598}" srcOrd="0" destOrd="0" presId="urn:microsoft.com/office/officeart/2008/layout/PictureAccentList"/>
    <dgm:cxn modelId="{3F113031-6D5A-4FE1-951A-2236581BE219}" type="presParOf" srcId="{7F5A1510-4064-44FB-A8F4-DB483758B9BF}" destId="{10883069-EFD1-4A9D-BC7D-8CF3D35D3755}" srcOrd="1" destOrd="0" presId="urn:microsoft.com/office/officeart/2008/layout/PictureAccentList"/>
    <dgm:cxn modelId="{8AEDD588-1FD2-4351-8CAB-C25F98A38ABE}" type="presParOf" srcId="{F68F844C-9180-4690-9F0A-33CD7C89E69B}" destId="{C6EF3AF6-B013-4AB6-BBB5-BE1941491B85}" srcOrd="1" destOrd="0" presId="urn:microsoft.com/office/officeart/2008/layout/PictureAccentList"/>
    <dgm:cxn modelId="{90E12E1C-A516-4AD9-817F-36875E9C908F}" type="presParOf" srcId="{C6EF3AF6-B013-4AB6-BBB5-BE1941491B85}" destId="{8D7004D4-A59C-467F-AF5D-7C4BE97464AC}" srcOrd="0" destOrd="0" presId="urn:microsoft.com/office/officeart/2008/layout/PictureAccentList"/>
    <dgm:cxn modelId="{D7B5D1FC-B8FD-425C-A1D0-576306BAF567}" type="presParOf" srcId="{C6EF3AF6-B013-4AB6-BBB5-BE1941491B85}" destId="{9A09A8EB-8AAA-4526-B8EE-DA01E97BF22F}" srcOrd="1" destOrd="0" presId="urn:microsoft.com/office/officeart/2008/layout/PictureAccentList"/>
    <dgm:cxn modelId="{18A90D0B-06B3-4EAB-AD0A-5E3A02AD8D2E}" type="presParOf" srcId="{F68F844C-9180-4690-9F0A-33CD7C89E69B}" destId="{DA95FE42-C30F-4574-9094-888B61753E62}" srcOrd="2" destOrd="0" presId="urn:microsoft.com/office/officeart/2008/layout/PictureAccentList"/>
    <dgm:cxn modelId="{51389902-E3A6-4BBF-8C2E-EB157956B5F6}" type="presParOf" srcId="{DA95FE42-C30F-4574-9094-888B61753E62}" destId="{0DC5DF64-AEB9-4034-8B76-56A38D0CBC57}" srcOrd="0" destOrd="0" presId="urn:microsoft.com/office/officeart/2008/layout/PictureAccentList"/>
    <dgm:cxn modelId="{0E4236D7-2ACF-4854-B56B-2008FA5C24BB}" type="presParOf" srcId="{DA95FE42-C30F-4574-9094-888B61753E62}" destId="{88CA16B7-4368-493F-96D7-6C59AB4CCC1D}" srcOrd="1" destOrd="0" presId="urn:microsoft.com/office/officeart/2008/layout/PictureAccentList"/>
    <dgm:cxn modelId="{AA27917D-B1A6-4F11-B970-2EF36D238D69}" type="presParOf" srcId="{F68F844C-9180-4690-9F0A-33CD7C89E69B}" destId="{44EA768E-E3D9-4D89-9F36-0A1F8E102293}" srcOrd="3" destOrd="0" presId="urn:microsoft.com/office/officeart/2008/layout/PictureAccentList"/>
    <dgm:cxn modelId="{6822C4F4-C535-43B9-B1D3-3BC24A154B4B}" type="presParOf" srcId="{44EA768E-E3D9-4D89-9F36-0A1F8E102293}" destId="{669280C3-772E-41BA-B069-4922C0B23AE2}" srcOrd="0" destOrd="0" presId="urn:microsoft.com/office/officeart/2008/layout/PictureAccentList"/>
    <dgm:cxn modelId="{38F6BF9B-3816-4E84-B1A1-090D20E4D3B1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45300D2C-7683-4F44-9541-EFA4A1F5FB5B}" type="presOf" srcId="{1147FA92-6FB8-4A4D-9D74-BA968EB74278}" destId="{88CA16B7-4368-493F-96D7-6C59AB4CCC1D}" srcOrd="0" destOrd="0" presId="urn:microsoft.com/office/officeart/2008/layout/PictureAccentList"/>
    <dgm:cxn modelId="{8FCB952A-1FBF-4132-A8A6-EF84D814A56B}" type="presOf" srcId="{6FEABC7B-7461-4411-B35F-6CBC6D45BE27}" destId="{9A09A8EB-8AAA-4526-B8EE-DA01E97BF22F}" srcOrd="0" destOrd="0" presId="urn:microsoft.com/office/officeart/2008/layout/PictureAccentList"/>
    <dgm:cxn modelId="{40BA5EC2-F222-4198-B694-321DDB78EEBE}" type="presOf" srcId="{A937D6D2-8A27-403A-BD5A-EA8581D5C30D}" destId="{10883069-EFD1-4A9D-BC7D-8CF3D35D3755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A4DAEDCB-94F4-4BE6-8BD8-DFD4DDDD3821}" type="presOf" srcId="{0DBA9484-2898-4871-BFB8-08370285DC3F}" destId="{6454A6A0-3FD9-4A0E-A8A2-CC372871039B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F77D3658-4C37-4606-9CE8-B574F021716F}" type="presOf" srcId="{FEA8FB21-1654-474C-8BC2-DE7CC362ED1B}" destId="{3B801F41-E973-4D4B-A7C0-6633979DD07E}" srcOrd="0" destOrd="0" presId="urn:microsoft.com/office/officeart/2008/layout/PictureAccentList"/>
    <dgm:cxn modelId="{700D53D4-DD78-4F8A-B945-A88BDD4CB74A}" type="presOf" srcId="{6D733693-6611-417C-AEC7-B7BCE28C4DE5}" destId="{52527A74-302C-463F-A232-E3E55AE84750}" srcOrd="0" destOrd="0" presId="urn:microsoft.com/office/officeart/2008/layout/PictureAccentList"/>
    <dgm:cxn modelId="{0BA710F1-BF51-466C-AE8D-67304943BE38}" type="presParOf" srcId="{3B801F41-E973-4D4B-A7C0-6633979DD07E}" destId="{61D10E31-D14D-42E0-8F49-CEE73D7843B1}" srcOrd="0" destOrd="0" presId="urn:microsoft.com/office/officeart/2008/layout/PictureAccentList"/>
    <dgm:cxn modelId="{64BA905C-C526-47E6-9CE9-B985756B933F}" type="presParOf" srcId="{61D10E31-D14D-42E0-8F49-CEE73D7843B1}" destId="{4E56F333-E2FD-4424-84C6-A0F0C75D9EBC}" srcOrd="0" destOrd="0" presId="urn:microsoft.com/office/officeart/2008/layout/PictureAccentList"/>
    <dgm:cxn modelId="{6941B6A1-812C-48A3-84AA-439076DCEEA1}" type="presParOf" srcId="{4E56F333-E2FD-4424-84C6-A0F0C75D9EBC}" destId="{6454A6A0-3FD9-4A0E-A8A2-CC372871039B}" srcOrd="0" destOrd="0" presId="urn:microsoft.com/office/officeart/2008/layout/PictureAccentList"/>
    <dgm:cxn modelId="{5612F2D3-6A3A-418D-9342-8D749D45A60F}" type="presParOf" srcId="{61D10E31-D14D-42E0-8F49-CEE73D7843B1}" destId="{F68F844C-9180-4690-9F0A-33CD7C89E69B}" srcOrd="1" destOrd="0" presId="urn:microsoft.com/office/officeart/2008/layout/PictureAccentList"/>
    <dgm:cxn modelId="{A16D559B-C390-40A6-974E-A27818DD8519}" type="presParOf" srcId="{F68F844C-9180-4690-9F0A-33CD7C89E69B}" destId="{7F5A1510-4064-44FB-A8F4-DB483758B9BF}" srcOrd="0" destOrd="0" presId="urn:microsoft.com/office/officeart/2008/layout/PictureAccentList"/>
    <dgm:cxn modelId="{D79442A8-D1BE-41C6-A0AA-5CD369557F1F}" type="presParOf" srcId="{7F5A1510-4064-44FB-A8F4-DB483758B9BF}" destId="{C561AD92-B77D-4D3A-896D-9B4AAD777598}" srcOrd="0" destOrd="0" presId="urn:microsoft.com/office/officeart/2008/layout/PictureAccentList"/>
    <dgm:cxn modelId="{800CE448-63D3-44B5-9761-AE462235A0B8}" type="presParOf" srcId="{7F5A1510-4064-44FB-A8F4-DB483758B9BF}" destId="{10883069-EFD1-4A9D-BC7D-8CF3D35D3755}" srcOrd="1" destOrd="0" presId="urn:microsoft.com/office/officeart/2008/layout/PictureAccentList"/>
    <dgm:cxn modelId="{2794B5B6-4E73-4B67-9DCD-D74FB6377944}" type="presParOf" srcId="{F68F844C-9180-4690-9F0A-33CD7C89E69B}" destId="{C6EF3AF6-B013-4AB6-BBB5-BE1941491B85}" srcOrd="1" destOrd="0" presId="urn:microsoft.com/office/officeart/2008/layout/PictureAccentList"/>
    <dgm:cxn modelId="{39582808-BB44-4234-9C45-E9FC1C7D6DFE}" type="presParOf" srcId="{C6EF3AF6-B013-4AB6-BBB5-BE1941491B85}" destId="{8D7004D4-A59C-467F-AF5D-7C4BE97464AC}" srcOrd="0" destOrd="0" presId="urn:microsoft.com/office/officeart/2008/layout/PictureAccentList"/>
    <dgm:cxn modelId="{08FD7C96-4AB3-443B-9624-700053FA727C}" type="presParOf" srcId="{C6EF3AF6-B013-4AB6-BBB5-BE1941491B85}" destId="{9A09A8EB-8AAA-4526-B8EE-DA01E97BF22F}" srcOrd="1" destOrd="0" presId="urn:microsoft.com/office/officeart/2008/layout/PictureAccentList"/>
    <dgm:cxn modelId="{2DF2C6D8-935F-43B1-AE29-0C9EC485961B}" type="presParOf" srcId="{F68F844C-9180-4690-9F0A-33CD7C89E69B}" destId="{DA95FE42-C30F-4574-9094-888B61753E62}" srcOrd="2" destOrd="0" presId="urn:microsoft.com/office/officeart/2008/layout/PictureAccentList"/>
    <dgm:cxn modelId="{ADD7E3E4-DD6A-47AB-A9F8-DB71ACC07298}" type="presParOf" srcId="{DA95FE42-C30F-4574-9094-888B61753E62}" destId="{0DC5DF64-AEB9-4034-8B76-56A38D0CBC57}" srcOrd="0" destOrd="0" presId="urn:microsoft.com/office/officeart/2008/layout/PictureAccentList"/>
    <dgm:cxn modelId="{A4BE0DE7-5DDE-417B-A3CA-9F4354F606A3}" type="presParOf" srcId="{DA95FE42-C30F-4574-9094-888B61753E62}" destId="{88CA16B7-4368-493F-96D7-6C59AB4CCC1D}" srcOrd="1" destOrd="0" presId="urn:microsoft.com/office/officeart/2008/layout/PictureAccentList"/>
    <dgm:cxn modelId="{E9B61C4C-5F48-4B56-A9D1-8F10693474A3}" type="presParOf" srcId="{F68F844C-9180-4690-9F0A-33CD7C89E69B}" destId="{44EA768E-E3D9-4D89-9F36-0A1F8E102293}" srcOrd="3" destOrd="0" presId="urn:microsoft.com/office/officeart/2008/layout/PictureAccentList"/>
    <dgm:cxn modelId="{86AF9404-7664-4790-A877-E1C4F006205F}" type="presParOf" srcId="{44EA768E-E3D9-4D89-9F36-0A1F8E102293}" destId="{669280C3-772E-41BA-B069-4922C0B23AE2}" srcOrd="0" destOrd="0" presId="urn:microsoft.com/office/officeart/2008/layout/PictureAccentList"/>
    <dgm:cxn modelId="{F1699B3F-1D2D-42CD-B8A2-66E5201FBF14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5F63C2-E7DF-4FEB-8069-4598537119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F2EC0C6-30D6-4B1A-86F6-9421239E0E77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源程序</a:t>
          </a:r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27C16E-44F7-4759-BFEC-A8EC83F76175}" type="parTrans" cxnId="{56C1F934-1239-47F3-9884-A98FC41C6E6C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238DF4-62A4-4265-93CD-F49DC9C8B25F}" type="sibTrans" cxnId="{56C1F934-1239-47F3-9884-A98FC41C6E6C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A4CC98-787C-471E-9E87-A35A9CDE8887}">
      <dgm:prSet phldrT="[文本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解释程序</a:t>
          </a:r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CE24C8-88B1-4F9D-A4EF-86EDE8191D8D}" type="parTrans" cxnId="{A22D5E48-7BDB-4E77-8690-3F35113928DB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72E74D-2942-4053-8976-9D9058A6A358}" type="sibTrans" cxnId="{A22D5E48-7BDB-4E77-8690-3F35113928DB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0B6E4B-109C-45F8-A4E1-A86A46443490}">
      <dgm:prSet phldrT="[文本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执行代码</a:t>
          </a:r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7E3110-C293-449C-AAC5-1C3E3C8223AA}" type="parTrans" cxnId="{8EE7A042-9A8A-4DCC-9144-9DEFD43B27C4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93CBF3-F82A-4D4A-A521-98664E5CADAB}" type="sibTrans" cxnId="{8EE7A042-9A8A-4DCC-9144-9DEFD43B27C4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E796B5-2B10-4A31-85E0-9B30F546213F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4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执行结果</a:t>
          </a:r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E9AD4F-9FF5-48B0-8D13-498EC2586D45}" type="parTrans" cxnId="{4B3583A7-6964-4A23-BA27-6C0E70FFC874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5843AA-B39E-46E8-844E-E8FC3AE5911B}" type="sibTrans" cxnId="{4B3583A7-6964-4A23-BA27-6C0E70FFC874}">
      <dgm:prSet/>
      <dgm:spPr/>
      <dgm:t>
        <a:bodyPr/>
        <a:lstStyle/>
        <a:p>
          <a:endParaRPr lang="zh-CN" altLang="en-US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5AE54B-9215-4CF8-89F9-3444F4A0D024}" type="pres">
      <dgm:prSet presAssocID="{775F63C2-E7DF-4FEB-8069-459853711906}" presName="Name0" presStyleCnt="0">
        <dgm:presLayoutVars>
          <dgm:dir/>
          <dgm:animLvl val="lvl"/>
          <dgm:resizeHandles val="exact"/>
        </dgm:presLayoutVars>
      </dgm:prSet>
      <dgm:spPr/>
    </dgm:pt>
    <dgm:pt modelId="{A9D3CDB4-7C92-4406-9ECF-24B913EFB7BE}" type="pres">
      <dgm:prSet presAssocID="{AF2EC0C6-30D6-4B1A-86F6-9421239E0E7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9E87E3-52C8-4727-839C-89C2EAA0183E}" type="pres">
      <dgm:prSet presAssocID="{53238DF4-62A4-4265-93CD-F49DC9C8B25F}" presName="parTxOnlySpace" presStyleCnt="0"/>
      <dgm:spPr/>
    </dgm:pt>
    <dgm:pt modelId="{BFF8FD40-854F-4F0E-9C95-66B386C590AC}" type="pres">
      <dgm:prSet presAssocID="{67A4CC98-787C-471E-9E87-A35A9CDE888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F5C7BF-25E2-4207-A54E-843AF9BBA83B}" type="pres">
      <dgm:prSet presAssocID="{9D72E74D-2942-4053-8976-9D9058A6A358}" presName="parTxOnlySpace" presStyleCnt="0"/>
      <dgm:spPr/>
    </dgm:pt>
    <dgm:pt modelId="{FC9B91D5-4482-495A-A4BC-998A763F675B}" type="pres">
      <dgm:prSet presAssocID="{E80B6E4B-109C-45F8-A4E1-A86A4644349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E307EB-DA10-4975-A7D9-7B22A7A1C076}" type="pres">
      <dgm:prSet presAssocID="{7B93CBF3-F82A-4D4A-A521-98664E5CADAB}" presName="parTxOnlySpace" presStyleCnt="0"/>
      <dgm:spPr/>
    </dgm:pt>
    <dgm:pt modelId="{2C33E8D6-C7F6-4BE5-BF4F-F11993FC2AB6}" type="pres">
      <dgm:prSet presAssocID="{D7E796B5-2B10-4A31-85E0-9B30F546213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3583A7-6964-4A23-BA27-6C0E70FFC874}" srcId="{775F63C2-E7DF-4FEB-8069-459853711906}" destId="{D7E796B5-2B10-4A31-85E0-9B30F546213F}" srcOrd="3" destOrd="0" parTransId="{C4E9AD4F-9FF5-48B0-8D13-498EC2586D45}" sibTransId="{FB5843AA-B39E-46E8-844E-E8FC3AE5911B}"/>
    <dgm:cxn modelId="{6370C189-17B2-4635-A960-43547530F1FB}" type="presOf" srcId="{E80B6E4B-109C-45F8-A4E1-A86A46443490}" destId="{FC9B91D5-4482-495A-A4BC-998A763F675B}" srcOrd="0" destOrd="0" presId="urn:microsoft.com/office/officeart/2005/8/layout/chevron1"/>
    <dgm:cxn modelId="{A22D5E48-7BDB-4E77-8690-3F35113928DB}" srcId="{775F63C2-E7DF-4FEB-8069-459853711906}" destId="{67A4CC98-787C-471E-9E87-A35A9CDE8887}" srcOrd="1" destOrd="0" parTransId="{5DCE24C8-88B1-4F9D-A4EF-86EDE8191D8D}" sibTransId="{9D72E74D-2942-4053-8976-9D9058A6A358}"/>
    <dgm:cxn modelId="{56C1F934-1239-47F3-9884-A98FC41C6E6C}" srcId="{775F63C2-E7DF-4FEB-8069-459853711906}" destId="{AF2EC0C6-30D6-4B1A-86F6-9421239E0E77}" srcOrd="0" destOrd="0" parTransId="{DF27C16E-44F7-4759-BFEC-A8EC83F76175}" sibTransId="{53238DF4-62A4-4265-93CD-F49DC9C8B25F}"/>
    <dgm:cxn modelId="{419178E0-2A45-49EE-918D-EAA22ECA6E6E}" type="presOf" srcId="{AF2EC0C6-30D6-4B1A-86F6-9421239E0E77}" destId="{A9D3CDB4-7C92-4406-9ECF-24B913EFB7BE}" srcOrd="0" destOrd="0" presId="urn:microsoft.com/office/officeart/2005/8/layout/chevron1"/>
    <dgm:cxn modelId="{C4E6FBB0-EE13-4852-9CD6-45BFC01242C6}" type="presOf" srcId="{D7E796B5-2B10-4A31-85E0-9B30F546213F}" destId="{2C33E8D6-C7F6-4BE5-BF4F-F11993FC2AB6}" srcOrd="0" destOrd="0" presId="urn:microsoft.com/office/officeart/2005/8/layout/chevron1"/>
    <dgm:cxn modelId="{8EE7A042-9A8A-4DCC-9144-9DEFD43B27C4}" srcId="{775F63C2-E7DF-4FEB-8069-459853711906}" destId="{E80B6E4B-109C-45F8-A4E1-A86A46443490}" srcOrd="2" destOrd="0" parTransId="{977E3110-C293-449C-AAC5-1C3E3C8223AA}" sibTransId="{7B93CBF3-F82A-4D4A-A521-98664E5CADAB}"/>
    <dgm:cxn modelId="{45BEE3B6-E8AD-4C76-8D91-B4E79752A244}" type="presOf" srcId="{67A4CC98-787C-471E-9E87-A35A9CDE8887}" destId="{BFF8FD40-854F-4F0E-9C95-66B386C590AC}" srcOrd="0" destOrd="0" presId="urn:microsoft.com/office/officeart/2005/8/layout/chevron1"/>
    <dgm:cxn modelId="{B2874320-683C-4E1D-83AF-1FA54C59DBBD}" type="presOf" srcId="{775F63C2-E7DF-4FEB-8069-459853711906}" destId="{FD5AE54B-9215-4CF8-89F9-3444F4A0D024}" srcOrd="0" destOrd="0" presId="urn:microsoft.com/office/officeart/2005/8/layout/chevron1"/>
    <dgm:cxn modelId="{C13856C5-5F7A-4D50-B692-C4E34469E70A}" type="presParOf" srcId="{FD5AE54B-9215-4CF8-89F9-3444F4A0D024}" destId="{A9D3CDB4-7C92-4406-9ECF-24B913EFB7BE}" srcOrd="0" destOrd="0" presId="urn:microsoft.com/office/officeart/2005/8/layout/chevron1"/>
    <dgm:cxn modelId="{F3A8A632-7120-4263-9A01-942A65252F3E}" type="presParOf" srcId="{FD5AE54B-9215-4CF8-89F9-3444F4A0D024}" destId="{9F9E87E3-52C8-4727-839C-89C2EAA0183E}" srcOrd="1" destOrd="0" presId="urn:microsoft.com/office/officeart/2005/8/layout/chevron1"/>
    <dgm:cxn modelId="{26F87D32-F7B4-4D06-B854-9B3E355091EF}" type="presParOf" srcId="{FD5AE54B-9215-4CF8-89F9-3444F4A0D024}" destId="{BFF8FD40-854F-4F0E-9C95-66B386C590AC}" srcOrd="2" destOrd="0" presId="urn:microsoft.com/office/officeart/2005/8/layout/chevron1"/>
    <dgm:cxn modelId="{E27193E5-0B7A-4407-A337-5720BD993F7F}" type="presParOf" srcId="{FD5AE54B-9215-4CF8-89F9-3444F4A0D024}" destId="{FAF5C7BF-25E2-4207-A54E-843AF9BBA83B}" srcOrd="3" destOrd="0" presId="urn:microsoft.com/office/officeart/2005/8/layout/chevron1"/>
    <dgm:cxn modelId="{DA92A94B-A46A-42A3-A3DE-F53CE24109F1}" type="presParOf" srcId="{FD5AE54B-9215-4CF8-89F9-3444F4A0D024}" destId="{FC9B91D5-4482-495A-A4BC-998A763F675B}" srcOrd="4" destOrd="0" presId="urn:microsoft.com/office/officeart/2005/8/layout/chevron1"/>
    <dgm:cxn modelId="{2EED2779-20A9-4254-813A-A6279453D44A}" type="presParOf" srcId="{FD5AE54B-9215-4CF8-89F9-3444F4A0D024}" destId="{A9E307EB-DA10-4975-A7D9-7B22A7A1C076}" srcOrd="5" destOrd="0" presId="urn:microsoft.com/office/officeart/2005/8/layout/chevron1"/>
    <dgm:cxn modelId="{3F45A23B-C850-435D-B723-9337DCBA67B3}" type="presParOf" srcId="{FD5AE54B-9215-4CF8-89F9-3444F4A0D024}" destId="{2C33E8D6-C7F6-4BE5-BF4F-F11993FC2AB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F16A89-5096-4D44-9177-AB717D6D0FDF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D6D3A8F-3830-4627-B146-6A14E1399F83}">
      <dgm:prSet phldrT="[文本]" custT="1"/>
      <dgm:spPr/>
      <dgm:t>
        <a:bodyPr/>
        <a:lstStyle/>
        <a:p>
          <a:r>
            <a: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C++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2668CC-82E4-4F86-AD34-9D6F3DEE5777}" type="parTrans" cxnId="{BE731CB3-B26A-45B1-9C46-7F945C29C52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76A464-2BB3-441E-888F-87D18A977FEA}" type="sibTrans" cxnId="{BE731CB3-B26A-45B1-9C46-7F945C29C52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98AEF1-A72A-4D8E-9DCC-A4389EE34B4E}">
      <dgm:prSet phldrT="[文本]" custT="1"/>
      <dgm:spPr/>
      <dgm:t>
        <a:bodyPr/>
        <a:lstStyle/>
        <a:p>
          <a:r>
            <a: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1A6B5B-D325-4423-B422-CE29B2A2672D}" type="parTrans" cxnId="{E97DA763-FF2D-46D9-8356-6652102477E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D2B5B1-89D1-4DE6-BD8F-390993F8274A}" type="sibTrans" cxnId="{E97DA763-FF2D-46D9-8356-6652102477E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73D315-4876-48CA-BEB8-388672198997}">
      <dgm:prSet phldrT="[文本]" custT="1"/>
      <dgm:spPr/>
      <dgm:t>
        <a:bodyPr/>
        <a:lstStyle/>
        <a:p>
          <a:r>
            <a: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DDF37A-34EC-4C6A-95B7-CC693C5EBB95}" type="parTrans" cxnId="{6752AFF3-92DE-47A6-A27F-9889B144CA3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86ACCC-2428-48BB-98B7-0F2C035A9BC1}" type="sibTrans" cxnId="{6752AFF3-92DE-47A6-A27F-9889B144CA3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F44CA9-BE37-42B3-AB05-C3A5A274EF5C}">
      <dgm:prSet custT="1"/>
      <dgm:spPr/>
      <dgm:t>
        <a:bodyPr/>
        <a:lstStyle/>
        <a:p>
          <a:r>
            <a:rPr lang="en-US" altLang="zh-CN" sz="1800" smtClean="0"/>
            <a:t>JavaScript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EA286B-5109-4C12-9E17-0BDB80CF986B}" type="parTrans" cxnId="{13F0F815-7FF4-4D12-995C-1D8793088D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037E89-475F-4017-9AE3-ACEB56A4F2D6}" type="sibTrans" cxnId="{13F0F815-7FF4-4D12-995C-1D8793088DD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FD8409-6942-4311-84E0-B8968F994225}">
      <dgm:prSet custT="1"/>
      <dgm:spPr/>
      <dgm:t>
        <a:bodyPr/>
        <a:lstStyle/>
        <a:p>
          <a:r>
            <a:rPr lang="en-US" altLang="zh-CN" sz="1800" smtClean="0"/>
            <a:t>Scheme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852D1C-49D3-4746-A82B-D04B951561E6}" type="parTrans" cxnId="{D4B414DB-E9F3-401E-80C9-D19DF0BA58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DAAC76-298E-4504-A11A-F8B60660AA3D}" type="sibTrans" cxnId="{D4B414DB-E9F3-401E-80C9-D19DF0BA589C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8EDD3A-9F2A-45BC-A247-EC78AF9B04DC}">
      <dgm:prSet custT="1"/>
      <dgm:spPr/>
      <dgm:t>
        <a:bodyPr/>
        <a:lstStyle/>
        <a:p>
          <a:r>
            <a:rPr lang="en-US" altLang="zh-CN" sz="1800" smtClean="0"/>
            <a:t>Go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221343-20E4-49FF-A7CF-8E1074758019}" type="parTrans" cxnId="{62119585-5987-4948-8786-377A52E61DF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67D545-273B-4A50-BF82-61046A1A3544}" type="sibTrans" cxnId="{62119585-5987-4948-8786-377A52E61DF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54BE44-8B16-4181-8BAA-065D5DC7D4A6}">
      <dgm:prSet custT="1"/>
      <dgm:spPr/>
      <dgm:t>
        <a:bodyPr/>
        <a:lstStyle/>
        <a:p>
          <a:r>
            <a:rPr lang="en-US" altLang="zh-CN" sz="1800" smtClean="0"/>
            <a:t>Python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AB6409-169F-460C-871E-88FFD1DFF15C}" type="parTrans" cxnId="{C0E0A622-FAC6-47A6-9903-A1464B7B7CB7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06021C-1893-4BA5-9312-87D266B4C895}" type="sibTrans" cxnId="{C0E0A622-FAC6-47A6-9903-A1464B7B7CB7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99717-33F7-4596-A4C5-E923CDA61E35}">
      <dgm:prSet custT="1"/>
      <dgm:spPr/>
      <dgm:t>
        <a:bodyPr/>
        <a:lstStyle/>
        <a:p>
          <a:r>
            <a:rPr lang="en-US" altLang="zh-CN" sz="1800" smtClean="0"/>
            <a:t>Ruby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7ACD86-50B4-463B-9B66-2E0971CF536E}" type="parTrans" cxnId="{C216C31D-F5D5-4102-8AF7-83AFC4FAFC3B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0CB0CB-F350-46ED-B945-3626A3A7F461}" type="sibTrans" cxnId="{C216C31D-F5D5-4102-8AF7-83AFC4FAFC3B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C9DD0C-0E5D-4E7A-ACF3-0BB52182439B}">
      <dgm:prSet custT="1"/>
      <dgm:spPr/>
      <dgm:t>
        <a:bodyPr/>
        <a:lstStyle/>
        <a:p>
          <a:r>
            <a:rPr lang="en-US" altLang="zh-CN" sz="1800" smtClean="0"/>
            <a:t>Perl</a:t>
          </a:r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CFC68C-951F-4128-9ABD-178893C7C355}" type="parTrans" cxnId="{0DE95FAC-CD49-4978-A8FC-513D6700FBF2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661CAB-A3F6-4BA0-A9E0-48B5B21277BA}" type="sibTrans" cxnId="{0DE95FAC-CD49-4978-A8FC-513D6700FBF2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A9AB90-4676-4DA0-A819-92B364D3A319}">
      <dgm:prSet custT="1"/>
      <dgm:spPr/>
      <dgm:t>
        <a:bodyPr/>
        <a:lstStyle/>
        <a:p>
          <a:r>
            <a:rPr lang="en-US" altLang="zh-CN" sz="1800" smtClean="0"/>
            <a:t>PHP</a:t>
          </a:r>
          <a:endParaRPr lang="zh-CN" altLang="en-US" sz="1800"/>
        </a:p>
      </dgm:t>
    </dgm:pt>
    <dgm:pt modelId="{32BF6A05-9362-47B5-94E5-3B809D3E7B70}" type="parTrans" cxnId="{B67FB8C6-DC0E-41FD-94FF-D8E49CE2E49E}">
      <dgm:prSet/>
      <dgm:spPr/>
      <dgm:t>
        <a:bodyPr/>
        <a:lstStyle/>
        <a:p>
          <a:endParaRPr lang="zh-CN" altLang="en-US" sz="1800"/>
        </a:p>
      </dgm:t>
    </dgm:pt>
    <dgm:pt modelId="{8FDA3011-B22D-4B66-BD32-9F173C86D442}" type="sibTrans" cxnId="{B67FB8C6-DC0E-41FD-94FF-D8E49CE2E49E}">
      <dgm:prSet/>
      <dgm:spPr/>
      <dgm:t>
        <a:bodyPr/>
        <a:lstStyle/>
        <a:p>
          <a:endParaRPr lang="zh-CN" altLang="en-US" sz="1800"/>
        </a:p>
      </dgm:t>
    </dgm:pt>
    <dgm:pt modelId="{7254ED5A-47FD-4D94-B5B3-F4C7F5430BE1}" type="pres">
      <dgm:prSet presAssocID="{FCF16A89-5096-4D44-9177-AB717D6D0FD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E6B9268-A240-42D4-80F7-89B742259681}" type="pres">
      <dgm:prSet presAssocID="{9D6D3A8F-3830-4627-B146-6A14E1399F83}" presName="composite" presStyleCnt="0"/>
      <dgm:spPr/>
    </dgm:pt>
    <dgm:pt modelId="{D046BF3E-4560-45D2-A666-B22813EE2D68}" type="pres">
      <dgm:prSet presAssocID="{9D6D3A8F-3830-4627-B146-6A14E1399F83}" presName="LShape" presStyleLbl="alignNode1" presStyleIdx="0" presStyleCnt="19"/>
      <dgm:spPr/>
    </dgm:pt>
    <dgm:pt modelId="{31D303F7-7097-4BD4-A800-F93378870264}" type="pres">
      <dgm:prSet presAssocID="{9D6D3A8F-3830-4627-B146-6A14E1399F83}" presName="ParentText" presStyleLbl="revTx" presStyleIdx="0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119F06-31EA-4D16-8F99-D757BCB69836}" type="pres">
      <dgm:prSet presAssocID="{9D6D3A8F-3830-4627-B146-6A14E1399F83}" presName="Triangle" presStyleLbl="alignNode1" presStyleIdx="1" presStyleCnt="19"/>
      <dgm:spPr/>
    </dgm:pt>
    <dgm:pt modelId="{8A813FBA-44E3-4324-95C7-2D194152E8EF}" type="pres">
      <dgm:prSet presAssocID="{7A76A464-2BB3-441E-888F-87D18A977FEA}" presName="sibTrans" presStyleCnt="0"/>
      <dgm:spPr/>
    </dgm:pt>
    <dgm:pt modelId="{8E170C72-C875-4FEB-A246-9C2217457C30}" type="pres">
      <dgm:prSet presAssocID="{7A76A464-2BB3-441E-888F-87D18A977FEA}" presName="space" presStyleCnt="0"/>
      <dgm:spPr/>
    </dgm:pt>
    <dgm:pt modelId="{8141D9B2-532E-4C83-8E91-DA4441E5D020}" type="pres">
      <dgm:prSet presAssocID="{7998AEF1-A72A-4D8E-9DCC-A4389EE34B4E}" presName="composite" presStyleCnt="0"/>
      <dgm:spPr/>
    </dgm:pt>
    <dgm:pt modelId="{F90F6726-6C79-40A5-B2C7-E0B05072A9AE}" type="pres">
      <dgm:prSet presAssocID="{7998AEF1-A72A-4D8E-9DCC-A4389EE34B4E}" presName="LShape" presStyleLbl="alignNode1" presStyleIdx="2" presStyleCnt="19"/>
      <dgm:spPr/>
    </dgm:pt>
    <dgm:pt modelId="{B2125B1B-DC72-40B3-AA1C-CAED15A64FC7}" type="pres">
      <dgm:prSet presAssocID="{7998AEF1-A72A-4D8E-9DCC-A4389EE34B4E}" presName="ParentText" presStyleLbl="revTx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7F16C-4D41-49CE-99D2-A1AEBE3438A6}" type="pres">
      <dgm:prSet presAssocID="{7998AEF1-A72A-4D8E-9DCC-A4389EE34B4E}" presName="Triangle" presStyleLbl="alignNode1" presStyleIdx="3" presStyleCnt="19"/>
      <dgm:spPr/>
    </dgm:pt>
    <dgm:pt modelId="{67C167BB-E83E-4485-B2AD-B40DFA5703A9}" type="pres">
      <dgm:prSet presAssocID="{B8D2B5B1-89D1-4DE6-BD8F-390993F8274A}" presName="sibTrans" presStyleCnt="0"/>
      <dgm:spPr/>
    </dgm:pt>
    <dgm:pt modelId="{D922F601-300C-424D-8347-47DCC9106123}" type="pres">
      <dgm:prSet presAssocID="{B8D2B5B1-89D1-4DE6-BD8F-390993F8274A}" presName="space" presStyleCnt="0"/>
      <dgm:spPr/>
    </dgm:pt>
    <dgm:pt modelId="{4568D414-DCFF-48EE-88EB-D2040EA70455}" type="pres">
      <dgm:prSet presAssocID="{7673D315-4876-48CA-BEB8-388672198997}" presName="composite" presStyleCnt="0"/>
      <dgm:spPr/>
    </dgm:pt>
    <dgm:pt modelId="{E4EF29FC-0E26-4A7B-8E87-93A306126698}" type="pres">
      <dgm:prSet presAssocID="{7673D315-4876-48CA-BEB8-388672198997}" presName="LShape" presStyleLbl="alignNode1" presStyleIdx="4" presStyleCnt="19"/>
      <dgm:spPr/>
    </dgm:pt>
    <dgm:pt modelId="{A0CD61BD-5BEB-43E7-B3EF-AD957760E881}" type="pres">
      <dgm:prSet presAssocID="{7673D315-4876-48CA-BEB8-388672198997}" presName="ParentText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86996-A60B-4401-97E2-2A70CDD0987E}" type="pres">
      <dgm:prSet presAssocID="{7673D315-4876-48CA-BEB8-388672198997}" presName="Triangle" presStyleLbl="alignNode1" presStyleIdx="5" presStyleCnt="19"/>
      <dgm:spPr/>
    </dgm:pt>
    <dgm:pt modelId="{6ABE3298-16B0-4E4B-97A1-6D52E76106D6}" type="pres">
      <dgm:prSet presAssocID="{7B86ACCC-2428-48BB-98B7-0F2C035A9BC1}" presName="sibTrans" presStyleCnt="0"/>
      <dgm:spPr/>
    </dgm:pt>
    <dgm:pt modelId="{DC8D30C8-650B-43A7-8E40-EBE46DD590BD}" type="pres">
      <dgm:prSet presAssocID="{7B86ACCC-2428-48BB-98B7-0F2C035A9BC1}" presName="space" presStyleCnt="0"/>
      <dgm:spPr/>
    </dgm:pt>
    <dgm:pt modelId="{B1EB936E-68EA-4CAA-AB4D-6F29E1C1B80C}" type="pres">
      <dgm:prSet presAssocID="{93F44CA9-BE37-42B3-AB05-C3A5A274EF5C}" presName="composite" presStyleCnt="0"/>
      <dgm:spPr/>
    </dgm:pt>
    <dgm:pt modelId="{DE87F904-0842-47FD-A14E-BBDB70839A85}" type="pres">
      <dgm:prSet presAssocID="{93F44CA9-BE37-42B3-AB05-C3A5A274EF5C}" presName="LShape" presStyleLbl="alignNode1" presStyleIdx="6" presStyleCnt="19" custScaleX="175161"/>
      <dgm:spPr/>
    </dgm:pt>
    <dgm:pt modelId="{4B78F113-C441-4BBE-AF02-49BCDC2B56C7}" type="pres">
      <dgm:prSet presAssocID="{93F44CA9-BE37-42B3-AB05-C3A5A274EF5C}" presName="ParentText" presStyleLbl="revTx" presStyleIdx="3" presStyleCnt="10" custScaleX="1801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0F1F63-2100-4261-9975-6F27CE3BC834}" type="pres">
      <dgm:prSet presAssocID="{93F44CA9-BE37-42B3-AB05-C3A5A274EF5C}" presName="Triangle" presStyleLbl="alignNode1" presStyleIdx="7" presStyleCnt="19" custLinFactX="94150" custLinFactNeighborX="100000"/>
      <dgm:spPr/>
    </dgm:pt>
    <dgm:pt modelId="{60F26759-F6B0-4904-9C34-CC05ED357F57}" type="pres">
      <dgm:prSet presAssocID="{37037E89-475F-4017-9AE3-ACEB56A4F2D6}" presName="sibTrans" presStyleCnt="0"/>
      <dgm:spPr/>
    </dgm:pt>
    <dgm:pt modelId="{D576FF10-13F2-4D80-8562-7B3FC84940B4}" type="pres">
      <dgm:prSet presAssocID="{37037E89-475F-4017-9AE3-ACEB56A4F2D6}" presName="space" presStyleCnt="0"/>
      <dgm:spPr/>
    </dgm:pt>
    <dgm:pt modelId="{E00B971E-54D6-4EA5-AAC0-DD003AD36D1B}" type="pres">
      <dgm:prSet presAssocID="{78FD8409-6942-4311-84E0-B8968F994225}" presName="composite" presStyleCnt="0"/>
      <dgm:spPr/>
    </dgm:pt>
    <dgm:pt modelId="{464ED1FA-4549-4DEA-9CE5-038D3A9B2A2D}" type="pres">
      <dgm:prSet presAssocID="{78FD8409-6942-4311-84E0-B8968F994225}" presName="LShape" presStyleLbl="alignNode1" presStyleIdx="8" presStyleCnt="19" custScaleX="154116" custLinFactNeighborX="73647"/>
      <dgm:spPr/>
    </dgm:pt>
    <dgm:pt modelId="{5A9FFC24-CF47-40EC-B7DE-2CC7C6DD672F}" type="pres">
      <dgm:prSet presAssocID="{78FD8409-6942-4311-84E0-B8968F994225}" presName="ParentText" presStyleLbl="revTx" presStyleIdx="4" presStyleCnt="10" custScaleX="159479" custLinFactNeighborX="815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23096-9A5C-4929-A8E6-705DC52BF726}" type="pres">
      <dgm:prSet presAssocID="{78FD8409-6942-4311-84E0-B8968F994225}" presName="Triangle" presStyleLbl="alignNode1" presStyleIdx="9" presStyleCnt="19" custLinFactX="247150" custLinFactNeighborX="300000"/>
      <dgm:spPr/>
    </dgm:pt>
    <dgm:pt modelId="{B3FDD698-B04E-4955-85AB-ABF138D53AF9}" type="pres">
      <dgm:prSet presAssocID="{64DAAC76-298E-4504-A11A-F8B60660AA3D}" presName="sibTrans" presStyleCnt="0"/>
      <dgm:spPr/>
    </dgm:pt>
    <dgm:pt modelId="{45338602-1A90-41A5-9D0C-BCCCBE7F7032}" type="pres">
      <dgm:prSet presAssocID="{64DAAC76-298E-4504-A11A-F8B60660AA3D}" presName="space" presStyleCnt="0"/>
      <dgm:spPr/>
    </dgm:pt>
    <dgm:pt modelId="{5F5A01F7-DC9E-414D-9676-DE53008D77EB}" type="pres">
      <dgm:prSet presAssocID="{4E8EDD3A-9F2A-45BC-A247-EC78AF9B04DC}" presName="composite" presStyleCnt="0"/>
      <dgm:spPr/>
    </dgm:pt>
    <dgm:pt modelId="{08ECD015-64CC-48B6-B0FB-7FD0A1BA4CB3}" type="pres">
      <dgm:prSet presAssocID="{4E8EDD3A-9F2A-45BC-A247-EC78AF9B04DC}" presName="LShape" presStyleLbl="alignNode1" presStyleIdx="10" presStyleCnt="19" custLinFactX="24749" custLinFactNeighborX="100000"/>
      <dgm:spPr/>
    </dgm:pt>
    <dgm:pt modelId="{E761BC3A-5295-41CB-B716-2B15E880FEEB}" type="pres">
      <dgm:prSet presAssocID="{4E8EDD3A-9F2A-45BC-A247-EC78AF9B04DC}" presName="ParentText" presStyleLbl="revTx" presStyleIdx="5" presStyleCnt="10" custLinFactX="3819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34A8F-CFFA-462A-8AEE-C7D680DC7869}" type="pres">
      <dgm:prSet presAssocID="{4E8EDD3A-9F2A-45BC-A247-EC78AF9B04DC}" presName="Triangle" presStyleLbl="alignNode1" presStyleIdx="11" presStyleCnt="19" custLinFactX="332475" custLinFactNeighborX="400000"/>
      <dgm:spPr/>
    </dgm:pt>
    <dgm:pt modelId="{247A5C20-BA96-472A-92D9-35FF67231963}" type="pres">
      <dgm:prSet presAssocID="{6867D545-273B-4A50-BF82-61046A1A3544}" presName="sibTrans" presStyleCnt="0"/>
      <dgm:spPr/>
    </dgm:pt>
    <dgm:pt modelId="{A3B24F4C-EE0A-4931-AE1C-F877EFBAB828}" type="pres">
      <dgm:prSet presAssocID="{6867D545-273B-4A50-BF82-61046A1A3544}" presName="space" presStyleCnt="0"/>
      <dgm:spPr/>
    </dgm:pt>
    <dgm:pt modelId="{A64347CB-31B2-4D8D-B3DC-CA81CF2A3B7B}" type="pres">
      <dgm:prSet presAssocID="{3354BE44-8B16-4181-8BAA-065D5DC7D4A6}" presName="composite" presStyleCnt="0"/>
      <dgm:spPr/>
    </dgm:pt>
    <dgm:pt modelId="{1037C482-0ACB-462D-8F52-FA6CEC1E8DD6}" type="pres">
      <dgm:prSet presAssocID="{3354BE44-8B16-4181-8BAA-065D5DC7D4A6}" presName="LShape" presStyleLbl="alignNode1" presStyleIdx="12" presStyleCnt="19" custScaleX="139181" custLinFactX="24749" custLinFactNeighborX="100000"/>
      <dgm:spPr/>
    </dgm:pt>
    <dgm:pt modelId="{069C0649-0662-4A9C-8F24-37946064BB1A}" type="pres">
      <dgm:prSet presAssocID="{3354BE44-8B16-4181-8BAA-065D5DC7D4A6}" presName="ParentText" presStyleLbl="revTx" presStyleIdx="6" presStyleCnt="10" custScaleX="139485" custLinFactX="3819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D5901D-5EC2-465F-8C34-127ED079887C}" type="pres">
      <dgm:prSet presAssocID="{3354BE44-8B16-4181-8BAA-065D5DC7D4A6}" presName="Triangle" presStyleLbl="alignNode1" presStyleIdx="13" presStyleCnt="19" custLinFactX="400000" custLinFactNeighborX="464850"/>
      <dgm:spPr/>
    </dgm:pt>
    <dgm:pt modelId="{2161C60B-1DC5-4118-B111-8B80042FF558}" type="pres">
      <dgm:prSet presAssocID="{3A06021C-1893-4BA5-9312-87D266B4C895}" presName="sibTrans" presStyleCnt="0"/>
      <dgm:spPr/>
    </dgm:pt>
    <dgm:pt modelId="{92E757FE-6685-4BA9-9D3C-D131BA4CADE2}" type="pres">
      <dgm:prSet presAssocID="{3A06021C-1893-4BA5-9312-87D266B4C895}" presName="space" presStyleCnt="0"/>
      <dgm:spPr/>
    </dgm:pt>
    <dgm:pt modelId="{0687DCC1-5874-4200-9B0B-8CA6497F7588}" type="pres">
      <dgm:prSet presAssocID="{4FE99717-33F7-4596-A4C5-E923CDA61E35}" presName="composite" presStyleCnt="0"/>
      <dgm:spPr/>
    </dgm:pt>
    <dgm:pt modelId="{2406C956-2418-42C0-9F04-D365C2CBC999}" type="pres">
      <dgm:prSet presAssocID="{4FE99717-33F7-4596-A4C5-E923CDA61E35}" presName="LShape" presStyleLbl="alignNode1" presStyleIdx="14" presStyleCnt="19" custLinFactX="63827" custLinFactNeighborX="100000"/>
      <dgm:spPr/>
    </dgm:pt>
    <dgm:pt modelId="{D9063AF9-0E28-4C38-ABC3-2D1F0F191B6B}" type="pres">
      <dgm:prSet presAssocID="{4FE99717-33F7-4596-A4C5-E923CDA61E35}" presName="ParentText" presStyleLbl="revTx" presStyleIdx="7" presStyleCnt="10" custLinFactX="8148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F51C59-39F7-4A3C-A83A-B72A6F72661E}" type="pres">
      <dgm:prSet presAssocID="{4FE99717-33F7-4596-A4C5-E923CDA61E35}" presName="Triangle" presStyleLbl="alignNode1" presStyleIdx="15" presStyleCnt="19" custLinFactX="461925" custLinFactNeighborX="500000"/>
      <dgm:spPr/>
    </dgm:pt>
    <dgm:pt modelId="{6336A606-E4C8-4A92-A5AF-A0097D03D63F}" type="pres">
      <dgm:prSet presAssocID="{500CB0CB-F350-46ED-B945-3626A3A7F461}" presName="sibTrans" presStyleCnt="0"/>
      <dgm:spPr/>
    </dgm:pt>
    <dgm:pt modelId="{38172315-2BE9-4B42-A0DF-7B0DB4280E37}" type="pres">
      <dgm:prSet presAssocID="{500CB0CB-F350-46ED-B945-3626A3A7F461}" presName="space" presStyleCnt="0"/>
      <dgm:spPr/>
    </dgm:pt>
    <dgm:pt modelId="{DFB0A38F-7744-405C-8AB2-16462CEA6D9A}" type="pres">
      <dgm:prSet presAssocID="{40C9DD0C-0E5D-4E7A-ACF3-0BB52182439B}" presName="composite" presStyleCnt="0"/>
      <dgm:spPr/>
    </dgm:pt>
    <dgm:pt modelId="{1C4B9D3B-9D3E-461D-8C32-5189E816EA03}" type="pres">
      <dgm:prSet presAssocID="{40C9DD0C-0E5D-4E7A-ACF3-0BB52182439B}" presName="LShape" presStyleLbl="alignNode1" presStyleIdx="16" presStyleCnt="19" custLinFactX="63827" custLinFactNeighborX="100000"/>
      <dgm:spPr/>
    </dgm:pt>
    <dgm:pt modelId="{3C1A67E7-C959-42FC-81C7-402E091E65A8}" type="pres">
      <dgm:prSet presAssocID="{40C9DD0C-0E5D-4E7A-ACF3-0BB52182439B}" presName="ParentText" presStyleLbl="revTx" presStyleIdx="8" presStyleCnt="10" custLinFactX="8148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45A139-EB57-449D-B04D-69A9B16C2CFB}" type="pres">
      <dgm:prSet presAssocID="{40C9DD0C-0E5D-4E7A-ACF3-0BB52182439B}" presName="Triangle" presStyleLbl="alignNode1" presStyleIdx="17" presStyleCnt="19" custLinFactX="461925" custLinFactNeighborX="500000"/>
      <dgm:spPr/>
    </dgm:pt>
    <dgm:pt modelId="{AEB6200F-A962-412F-A97D-ADF49E34F517}" type="pres">
      <dgm:prSet presAssocID="{67661CAB-A3F6-4BA0-A9E0-48B5B21277BA}" presName="sibTrans" presStyleCnt="0"/>
      <dgm:spPr/>
    </dgm:pt>
    <dgm:pt modelId="{DEA5930C-CE60-4FB1-8373-8DB73A674BE0}" type="pres">
      <dgm:prSet presAssocID="{67661CAB-A3F6-4BA0-A9E0-48B5B21277BA}" presName="space" presStyleCnt="0"/>
      <dgm:spPr/>
    </dgm:pt>
    <dgm:pt modelId="{6ADDC488-AE8F-4BEC-9AA1-FAD1A050C375}" type="pres">
      <dgm:prSet presAssocID="{E8A9AB90-4676-4DA0-A819-92B364D3A319}" presName="composite" presStyleCnt="0"/>
      <dgm:spPr/>
    </dgm:pt>
    <dgm:pt modelId="{258F69FE-AD1E-4907-8D0A-29D674F6D2E4}" type="pres">
      <dgm:prSet presAssocID="{E8A9AB90-4676-4DA0-A819-92B364D3A319}" presName="LShape" presStyleLbl="alignNode1" presStyleIdx="18" presStyleCnt="19" custLinFactX="63827" custLinFactNeighborX="100000"/>
      <dgm:spPr/>
    </dgm:pt>
    <dgm:pt modelId="{B0630DB8-1BCA-40D5-86A4-D9580470D212}" type="pres">
      <dgm:prSet presAssocID="{E8A9AB90-4676-4DA0-A819-92B364D3A319}" presName="ParentText" presStyleLbl="revTx" presStyleIdx="9" presStyleCnt="10" custLinFactX="8148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B35FAD2-30D1-4521-B8F9-57204680DB0D}" type="presOf" srcId="{7673D315-4876-48CA-BEB8-388672198997}" destId="{A0CD61BD-5BEB-43E7-B3EF-AD957760E881}" srcOrd="0" destOrd="0" presId="urn:microsoft.com/office/officeart/2009/3/layout/StepUpProcess"/>
    <dgm:cxn modelId="{13F0F815-7FF4-4D12-995C-1D8793088DDD}" srcId="{FCF16A89-5096-4D44-9177-AB717D6D0FDF}" destId="{93F44CA9-BE37-42B3-AB05-C3A5A274EF5C}" srcOrd="3" destOrd="0" parTransId="{B1EA286B-5109-4C12-9E17-0BDB80CF986B}" sibTransId="{37037E89-475F-4017-9AE3-ACEB56A4F2D6}"/>
    <dgm:cxn modelId="{E97DA763-FF2D-46D9-8356-6652102477ED}" srcId="{FCF16A89-5096-4D44-9177-AB717D6D0FDF}" destId="{7998AEF1-A72A-4D8E-9DCC-A4389EE34B4E}" srcOrd="1" destOrd="0" parTransId="{511A6B5B-D325-4423-B422-CE29B2A2672D}" sibTransId="{B8D2B5B1-89D1-4DE6-BD8F-390993F8274A}"/>
    <dgm:cxn modelId="{82BB9FD3-1571-43F8-BC51-AD1ACA43B894}" type="presOf" srcId="{7998AEF1-A72A-4D8E-9DCC-A4389EE34B4E}" destId="{B2125B1B-DC72-40B3-AA1C-CAED15A64FC7}" srcOrd="0" destOrd="0" presId="urn:microsoft.com/office/officeart/2009/3/layout/StepUpProcess"/>
    <dgm:cxn modelId="{C216C31D-F5D5-4102-8AF7-83AFC4FAFC3B}" srcId="{FCF16A89-5096-4D44-9177-AB717D6D0FDF}" destId="{4FE99717-33F7-4596-A4C5-E923CDA61E35}" srcOrd="7" destOrd="0" parTransId="{D47ACD86-50B4-463B-9B66-2E0971CF536E}" sibTransId="{500CB0CB-F350-46ED-B945-3626A3A7F461}"/>
    <dgm:cxn modelId="{0DE95FAC-CD49-4978-A8FC-513D6700FBF2}" srcId="{FCF16A89-5096-4D44-9177-AB717D6D0FDF}" destId="{40C9DD0C-0E5D-4E7A-ACF3-0BB52182439B}" srcOrd="8" destOrd="0" parTransId="{41CFC68C-951F-4128-9ABD-178893C7C355}" sibTransId="{67661CAB-A3F6-4BA0-A9E0-48B5B21277BA}"/>
    <dgm:cxn modelId="{A22C4128-3486-4787-95BA-DA6CDFC6579F}" type="presOf" srcId="{40C9DD0C-0E5D-4E7A-ACF3-0BB52182439B}" destId="{3C1A67E7-C959-42FC-81C7-402E091E65A8}" srcOrd="0" destOrd="0" presId="urn:microsoft.com/office/officeart/2009/3/layout/StepUpProcess"/>
    <dgm:cxn modelId="{D4B414DB-E9F3-401E-80C9-D19DF0BA589C}" srcId="{FCF16A89-5096-4D44-9177-AB717D6D0FDF}" destId="{78FD8409-6942-4311-84E0-B8968F994225}" srcOrd="4" destOrd="0" parTransId="{C3852D1C-49D3-4746-A82B-D04B951561E6}" sibTransId="{64DAAC76-298E-4504-A11A-F8B60660AA3D}"/>
    <dgm:cxn modelId="{57B0BEF0-586C-45B0-A549-5A18C57E30A5}" type="presOf" srcId="{3354BE44-8B16-4181-8BAA-065D5DC7D4A6}" destId="{069C0649-0662-4A9C-8F24-37946064BB1A}" srcOrd="0" destOrd="0" presId="urn:microsoft.com/office/officeart/2009/3/layout/StepUpProcess"/>
    <dgm:cxn modelId="{6752AFF3-92DE-47A6-A27F-9889B144CA30}" srcId="{FCF16A89-5096-4D44-9177-AB717D6D0FDF}" destId="{7673D315-4876-48CA-BEB8-388672198997}" srcOrd="2" destOrd="0" parTransId="{04DDF37A-34EC-4C6A-95B7-CC693C5EBB95}" sibTransId="{7B86ACCC-2428-48BB-98B7-0F2C035A9BC1}"/>
    <dgm:cxn modelId="{16E2C1BC-DA1F-46CF-9374-D7B12B646E15}" type="presOf" srcId="{4E8EDD3A-9F2A-45BC-A247-EC78AF9B04DC}" destId="{E761BC3A-5295-41CB-B716-2B15E880FEEB}" srcOrd="0" destOrd="0" presId="urn:microsoft.com/office/officeart/2009/3/layout/StepUpProcess"/>
    <dgm:cxn modelId="{182B2B06-B4DA-43B3-8AD6-49C13EF0F4C3}" type="presOf" srcId="{9D6D3A8F-3830-4627-B146-6A14E1399F83}" destId="{31D303F7-7097-4BD4-A800-F93378870264}" srcOrd="0" destOrd="0" presId="urn:microsoft.com/office/officeart/2009/3/layout/StepUpProcess"/>
    <dgm:cxn modelId="{03874DE0-0400-4058-AB27-2DF8D96ADB9F}" type="presOf" srcId="{78FD8409-6942-4311-84E0-B8968F994225}" destId="{5A9FFC24-CF47-40EC-B7DE-2CC7C6DD672F}" srcOrd="0" destOrd="0" presId="urn:microsoft.com/office/officeart/2009/3/layout/StepUpProcess"/>
    <dgm:cxn modelId="{4ECC5DEC-79D6-4CD8-B0B8-D70A5407669B}" type="presOf" srcId="{FCF16A89-5096-4D44-9177-AB717D6D0FDF}" destId="{7254ED5A-47FD-4D94-B5B3-F4C7F5430BE1}" srcOrd="0" destOrd="0" presId="urn:microsoft.com/office/officeart/2009/3/layout/StepUpProcess"/>
    <dgm:cxn modelId="{BE731CB3-B26A-45B1-9C46-7F945C29C52C}" srcId="{FCF16A89-5096-4D44-9177-AB717D6D0FDF}" destId="{9D6D3A8F-3830-4627-B146-6A14E1399F83}" srcOrd="0" destOrd="0" parTransId="{632668CC-82E4-4F86-AD34-9D6F3DEE5777}" sibTransId="{7A76A464-2BB3-441E-888F-87D18A977FEA}"/>
    <dgm:cxn modelId="{62119585-5987-4948-8786-377A52E61DFF}" srcId="{FCF16A89-5096-4D44-9177-AB717D6D0FDF}" destId="{4E8EDD3A-9F2A-45BC-A247-EC78AF9B04DC}" srcOrd="5" destOrd="0" parTransId="{CF221343-20E4-49FF-A7CF-8E1074758019}" sibTransId="{6867D545-273B-4A50-BF82-61046A1A3544}"/>
    <dgm:cxn modelId="{213EE6A3-F819-4D6F-A515-39FF6C688BFB}" type="presOf" srcId="{E8A9AB90-4676-4DA0-A819-92B364D3A319}" destId="{B0630DB8-1BCA-40D5-86A4-D9580470D212}" srcOrd="0" destOrd="0" presId="urn:microsoft.com/office/officeart/2009/3/layout/StepUpProcess"/>
    <dgm:cxn modelId="{B67FB8C6-DC0E-41FD-94FF-D8E49CE2E49E}" srcId="{FCF16A89-5096-4D44-9177-AB717D6D0FDF}" destId="{E8A9AB90-4676-4DA0-A819-92B364D3A319}" srcOrd="9" destOrd="0" parTransId="{32BF6A05-9362-47B5-94E5-3B809D3E7B70}" sibTransId="{8FDA3011-B22D-4B66-BD32-9F173C86D442}"/>
    <dgm:cxn modelId="{47DF519B-8C2B-4163-829D-71E41589C54D}" type="presOf" srcId="{4FE99717-33F7-4596-A4C5-E923CDA61E35}" destId="{D9063AF9-0E28-4C38-ABC3-2D1F0F191B6B}" srcOrd="0" destOrd="0" presId="urn:microsoft.com/office/officeart/2009/3/layout/StepUpProcess"/>
    <dgm:cxn modelId="{C0E0A622-FAC6-47A6-9903-A1464B7B7CB7}" srcId="{FCF16A89-5096-4D44-9177-AB717D6D0FDF}" destId="{3354BE44-8B16-4181-8BAA-065D5DC7D4A6}" srcOrd="6" destOrd="0" parTransId="{08AB6409-169F-460C-871E-88FFD1DFF15C}" sibTransId="{3A06021C-1893-4BA5-9312-87D266B4C895}"/>
    <dgm:cxn modelId="{99E259E9-534E-42D7-ADF5-293768394377}" type="presOf" srcId="{93F44CA9-BE37-42B3-AB05-C3A5A274EF5C}" destId="{4B78F113-C441-4BBE-AF02-49BCDC2B56C7}" srcOrd="0" destOrd="0" presId="urn:microsoft.com/office/officeart/2009/3/layout/StepUpProcess"/>
    <dgm:cxn modelId="{CA45085A-1A4C-4776-BB8A-4A3B4BDC758E}" type="presParOf" srcId="{7254ED5A-47FD-4D94-B5B3-F4C7F5430BE1}" destId="{CE6B9268-A240-42D4-80F7-89B742259681}" srcOrd="0" destOrd="0" presId="urn:microsoft.com/office/officeart/2009/3/layout/StepUpProcess"/>
    <dgm:cxn modelId="{5143CA91-0FDB-421D-922F-BC8071B0876B}" type="presParOf" srcId="{CE6B9268-A240-42D4-80F7-89B742259681}" destId="{D046BF3E-4560-45D2-A666-B22813EE2D68}" srcOrd="0" destOrd="0" presId="urn:microsoft.com/office/officeart/2009/3/layout/StepUpProcess"/>
    <dgm:cxn modelId="{ED8C8BEA-FF18-42FE-B39D-13B6ED2429B6}" type="presParOf" srcId="{CE6B9268-A240-42D4-80F7-89B742259681}" destId="{31D303F7-7097-4BD4-A800-F93378870264}" srcOrd="1" destOrd="0" presId="urn:microsoft.com/office/officeart/2009/3/layout/StepUpProcess"/>
    <dgm:cxn modelId="{2A2946AD-E844-450C-9F8E-8C70F07715B5}" type="presParOf" srcId="{CE6B9268-A240-42D4-80F7-89B742259681}" destId="{07119F06-31EA-4D16-8F99-D757BCB69836}" srcOrd="2" destOrd="0" presId="urn:microsoft.com/office/officeart/2009/3/layout/StepUpProcess"/>
    <dgm:cxn modelId="{AE3601E0-B10E-4FC7-805C-E784D1874937}" type="presParOf" srcId="{7254ED5A-47FD-4D94-B5B3-F4C7F5430BE1}" destId="{8A813FBA-44E3-4324-95C7-2D194152E8EF}" srcOrd="1" destOrd="0" presId="urn:microsoft.com/office/officeart/2009/3/layout/StepUpProcess"/>
    <dgm:cxn modelId="{7C08E1A3-6E20-437D-A03A-A57E95C31074}" type="presParOf" srcId="{8A813FBA-44E3-4324-95C7-2D194152E8EF}" destId="{8E170C72-C875-4FEB-A246-9C2217457C30}" srcOrd="0" destOrd="0" presId="urn:microsoft.com/office/officeart/2009/3/layout/StepUpProcess"/>
    <dgm:cxn modelId="{36B472ED-4EF5-47AA-81AB-53600D275BCE}" type="presParOf" srcId="{7254ED5A-47FD-4D94-B5B3-F4C7F5430BE1}" destId="{8141D9B2-532E-4C83-8E91-DA4441E5D020}" srcOrd="2" destOrd="0" presId="urn:microsoft.com/office/officeart/2009/3/layout/StepUpProcess"/>
    <dgm:cxn modelId="{334800BF-EFDF-4B4E-AA3C-1EC0F56A5C8B}" type="presParOf" srcId="{8141D9B2-532E-4C83-8E91-DA4441E5D020}" destId="{F90F6726-6C79-40A5-B2C7-E0B05072A9AE}" srcOrd="0" destOrd="0" presId="urn:microsoft.com/office/officeart/2009/3/layout/StepUpProcess"/>
    <dgm:cxn modelId="{EA330210-B393-4E96-B617-CF9F24182847}" type="presParOf" srcId="{8141D9B2-532E-4C83-8E91-DA4441E5D020}" destId="{B2125B1B-DC72-40B3-AA1C-CAED15A64FC7}" srcOrd="1" destOrd="0" presId="urn:microsoft.com/office/officeart/2009/3/layout/StepUpProcess"/>
    <dgm:cxn modelId="{E7251D6A-47C6-4DCB-853E-37DF0A20A5FD}" type="presParOf" srcId="{8141D9B2-532E-4C83-8E91-DA4441E5D020}" destId="{ABA7F16C-4D41-49CE-99D2-A1AEBE3438A6}" srcOrd="2" destOrd="0" presId="urn:microsoft.com/office/officeart/2009/3/layout/StepUpProcess"/>
    <dgm:cxn modelId="{B09F5A5D-D5D5-4589-ACD3-A4F137BBEC4B}" type="presParOf" srcId="{7254ED5A-47FD-4D94-B5B3-F4C7F5430BE1}" destId="{67C167BB-E83E-4485-B2AD-B40DFA5703A9}" srcOrd="3" destOrd="0" presId="urn:microsoft.com/office/officeart/2009/3/layout/StepUpProcess"/>
    <dgm:cxn modelId="{F7E0821F-B0A9-48A0-AE44-444F8F50B299}" type="presParOf" srcId="{67C167BB-E83E-4485-B2AD-B40DFA5703A9}" destId="{D922F601-300C-424D-8347-47DCC9106123}" srcOrd="0" destOrd="0" presId="urn:microsoft.com/office/officeart/2009/3/layout/StepUpProcess"/>
    <dgm:cxn modelId="{9B57DC52-8145-4BCE-979A-2C469D5E5F09}" type="presParOf" srcId="{7254ED5A-47FD-4D94-B5B3-F4C7F5430BE1}" destId="{4568D414-DCFF-48EE-88EB-D2040EA70455}" srcOrd="4" destOrd="0" presId="urn:microsoft.com/office/officeart/2009/3/layout/StepUpProcess"/>
    <dgm:cxn modelId="{5B151235-4CFF-4FFC-9065-9EE0B60C70CB}" type="presParOf" srcId="{4568D414-DCFF-48EE-88EB-D2040EA70455}" destId="{E4EF29FC-0E26-4A7B-8E87-93A306126698}" srcOrd="0" destOrd="0" presId="urn:microsoft.com/office/officeart/2009/3/layout/StepUpProcess"/>
    <dgm:cxn modelId="{B68A176F-AEA7-4B07-8C61-577CE939AEBF}" type="presParOf" srcId="{4568D414-DCFF-48EE-88EB-D2040EA70455}" destId="{A0CD61BD-5BEB-43E7-B3EF-AD957760E881}" srcOrd="1" destOrd="0" presId="urn:microsoft.com/office/officeart/2009/3/layout/StepUpProcess"/>
    <dgm:cxn modelId="{C8C067A4-683B-46C0-9DA1-38CE67CA9A77}" type="presParOf" srcId="{4568D414-DCFF-48EE-88EB-D2040EA70455}" destId="{B8D86996-A60B-4401-97E2-2A70CDD0987E}" srcOrd="2" destOrd="0" presId="urn:microsoft.com/office/officeart/2009/3/layout/StepUpProcess"/>
    <dgm:cxn modelId="{986EEE17-F823-451F-8AEF-5132EA47E352}" type="presParOf" srcId="{7254ED5A-47FD-4D94-B5B3-F4C7F5430BE1}" destId="{6ABE3298-16B0-4E4B-97A1-6D52E76106D6}" srcOrd="5" destOrd="0" presId="urn:microsoft.com/office/officeart/2009/3/layout/StepUpProcess"/>
    <dgm:cxn modelId="{3DFE4CB2-C621-453E-8EAA-C53A625ED3F7}" type="presParOf" srcId="{6ABE3298-16B0-4E4B-97A1-6D52E76106D6}" destId="{DC8D30C8-650B-43A7-8E40-EBE46DD590BD}" srcOrd="0" destOrd="0" presId="urn:microsoft.com/office/officeart/2009/3/layout/StepUpProcess"/>
    <dgm:cxn modelId="{83CDDB7A-4A42-4C96-B720-8EF96A362C26}" type="presParOf" srcId="{7254ED5A-47FD-4D94-B5B3-F4C7F5430BE1}" destId="{B1EB936E-68EA-4CAA-AB4D-6F29E1C1B80C}" srcOrd="6" destOrd="0" presId="urn:microsoft.com/office/officeart/2009/3/layout/StepUpProcess"/>
    <dgm:cxn modelId="{92AE896E-8294-42E0-B1DF-3F9D25CACD2C}" type="presParOf" srcId="{B1EB936E-68EA-4CAA-AB4D-6F29E1C1B80C}" destId="{DE87F904-0842-47FD-A14E-BBDB70839A85}" srcOrd="0" destOrd="0" presId="urn:microsoft.com/office/officeart/2009/3/layout/StepUpProcess"/>
    <dgm:cxn modelId="{F5CBEA35-5387-41AD-BE5C-D561C0D56426}" type="presParOf" srcId="{B1EB936E-68EA-4CAA-AB4D-6F29E1C1B80C}" destId="{4B78F113-C441-4BBE-AF02-49BCDC2B56C7}" srcOrd="1" destOrd="0" presId="urn:microsoft.com/office/officeart/2009/3/layout/StepUpProcess"/>
    <dgm:cxn modelId="{0B6DA4A8-C25F-4766-AF2B-2045096F20AE}" type="presParOf" srcId="{B1EB936E-68EA-4CAA-AB4D-6F29E1C1B80C}" destId="{6F0F1F63-2100-4261-9975-6F27CE3BC834}" srcOrd="2" destOrd="0" presId="urn:microsoft.com/office/officeart/2009/3/layout/StepUpProcess"/>
    <dgm:cxn modelId="{4B9E9BE8-0C15-40E9-9719-AD64565961AC}" type="presParOf" srcId="{7254ED5A-47FD-4D94-B5B3-F4C7F5430BE1}" destId="{60F26759-F6B0-4904-9C34-CC05ED357F57}" srcOrd="7" destOrd="0" presId="urn:microsoft.com/office/officeart/2009/3/layout/StepUpProcess"/>
    <dgm:cxn modelId="{95ADA1A4-1521-42CC-9674-2CF0CC940E84}" type="presParOf" srcId="{60F26759-F6B0-4904-9C34-CC05ED357F57}" destId="{D576FF10-13F2-4D80-8562-7B3FC84940B4}" srcOrd="0" destOrd="0" presId="urn:microsoft.com/office/officeart/2009/3/layout/StepUpProcess"/>
    <dgm:cxn modelId="{083790C2-B5CD-4180-9551-A14951A4E0A6}" type="presParOf" srcId="{7254ED5A-47FD-4D94-B5B3-F4C7F5430BE1}" destId="{E00B971E-54D6-4EA5-AAC0-DD003AD36D1B}" srcOrd="8" destOrd="0" presId="urn:microsoft.com/office/officeart/2009/3/layout/StepUpProcess"/>
    <dgm:cxn modelId="{FCA167EA-4E9B-4A88-A869-7670E67C277D}" type="presParOf" srcId="{E00B971E-54D6-4EA5-AAC0-DD003AD36D1B}" destId="{464ED1FA-4549-4DEA-9CE5-038D3A9B2A2D}" srcOrd="0" destOrd="0" presId="urn:microsoft.com/office/officeart/2009/3/layout/StepUpProcess"/>
    <dgm:cxn modelId="{A1D77829-1FFF-4977-A0DB-6CAF8208DB84}" type="presParOf" srcId="{E00B971E-54D6-4EA5-AAC0-DD003AD36D1B}" destId="{5A9FFC24-CF47-40EC-B7DE-2CC7C6DD672F}" srcOrd="1" destOrd="0" presId="urn:microsoft.com/office/officeart/2009/3/layout/StepUpProcess"/>
    <dgm:cxn modelId="{DF86FAA4-3AF9-44CC-8ABB-ACFF5A4529B2}" type="presParOf" srcId="{E00B971E-54D6-4EA5-AAC0-DD003AD36D1B}" destId="{F2223096-9A5C-4929-A8E6-705DC52BF726}" srcOrd="2" destOrd="0" presId="urn:microsoft.com/office/officeart/2009/3/layout/StepUpProcess"/>
    <dgm:cxn modelId="{0D25284B-6E05-426B-8302-6D19DD5D96E7}" type="presParOf" srcId="{7254ED5A-47FD-4D94-B5B3-F4C7F5430BE1}" destId="{B3FDD698-B04E-4955-85AB-ABF138D53AF9}" srcOrd="9" destOrd="0" presId="urn:microsoft.com/office/officeart/2009/3/layout/StepUpProcess"/>
    <dgm:cxn modelId="{C16F4C59-09C2-41F9-818C-68FF8FC4D5D2}" type="presParOf" srcId="{B3FDD698-B04E-4955-85AB-ABF138D53AF9}" destId="{45338602-1A90-41A5-9D0C-BCCCBE7F7032}" srcOrd="0" destOrd="0" presId="urn:microsoft.com/office/officeart/2009/3/layout/StepUpProcess"/>
    <dgm:cxn modelId="{2649B247-A3E3-44B1-B8E5-FEA951265134}" type="presParOf" srcId="{7254ED5A-47FD-4D94-B5B3-F4C7F5430BE1}" destId="{5F5A01F7-DC9E-414D-9676-DE53008D77EB}" srcOrd="10" destOrd="0" presId="urn:microsoft.com/office/officeart/2009/3/layout/StepUpProcess"/>
    <dgm:cxn modelId="{FCEE7BAC-9743-4E68-B14B-209EE52ED491}" type="presParOf" srcId="{5F5A01F7-DC9E-414D-9676-DE53008D77EB}" destId="{08ECD015-64CC-48B6-B0FB-7FD0A1BA4CB3}" srcOrd="0" destOrd="0" presId="urn:microsoft.com/office/officeart/2009/3/layout/StepUpProcess"/>
    <dgm:cxn modelId="{1E351FA6-DFD5-4CB1-B86D-D94DFD2839D5}" type="presParOf" srcId="{5F5A01F7-DC9E-414D-9676-DE53008D77EB}" destId="{E761BC3A-5295-41CB-B716-2B15E880FEEB}" srcOrd="1" destOrd="0" presId="urn:microsoft.com/office/officeart/2009/3/layout/StepUpProcess"/>
    <dgm:cxn modelId="{23BC0351-A6B2-45F5-A260-7EB562896865}" type="presParOf" srcId="{5F5A01F7-DC9E-414D-9676-DE53008D77EB}" destId="{54734A8F-CFFA-462A-8AEE-C7D680DC7869}" srcOrd="2" destOrd="0" presId="urn:microsoft.com/office/officeart/2009/3/layout/StepUpProcess"/>
    <dgm:cxn modelId="{2FC4DE38-5A83-4CCC-A8D1-12C23EF7B8D6}" type="presParOf" srcId="{7254ED5A-47FD-4D94-B5B3-F4C7F5430BE1}" destId="{247A5C20-BA96-472A-92D9-35FF67231963}" srcOrd="11" destOrd="0" presId="urn:microsoft.com/office/officeart/2009/3/layout/StepUpProcess"/>
    <dgm:cxn modelId="{E46DB80F-CE4D-4D3A-966E-1CF71050D63B}" type="presParOf" srcId="{247A5C20-BA96-472A-92D9-35FF67231963}" destId="{A3B24F4C-EE0A-4931-AE1C-F877EFBAB828}" srcOrd="0" destOrd="0" presId="urn:microsoft.com/office/officeart/2009/3/layout/StepUpProcess"/>
    <dgm:cxn modelId="{9A3E9AAA-F94B-4703-9026-BB5FC6A0065A}" type="presParOf" srcId="{7254ED5A-47FD-4D94-B5B3-F4C7F5430BE1}" destId="{A64347CB-31B2-4D8D-B3DC-CA81CF2A3B7B}" srcOrd="12" destOrd="0" presId="urn:microsoft.com/office/officeart/2009/3/layout/StepUpProcess"/>
    <dgm:cxn modelId="{5A745D47-576C-4FBA-BDC3-FEB2B95F644E}" type="presParOf" srcId="{A64347CB-31B2-4D8D-B3DC-CA81CF2A3B7B}" destId="{1037C482-0ACB-462D-8F52-FA6CEC1E8DD6}" srcOrd="0" destOrd="0" presId="urn:microsoft.com/office/officeart/2009/3/layout/StepUpProcess"/>
    <dgm:cxn modelId="{EB97874C-A8A9-4C4A-83A1-AB1369447CF3}" type="presParOf" srcId="{A64347CB-31B2-4D8D-B3DC-CA81CF2A3B7B}" destId="{069C0649-0662-4A9C-8F24-37946064BB1A}" srcOrd="1" destOrd="0" presId="urn:microsoft.com/office/officeart/2009/3/layout/StepUpProcess"/>
    <dgm:cxn modelId="{CABBE68F-E8E9-407E-9B16-E7F1472AF7A2}" type="presParOf" srcId="{A64347CB-31B2-4D8D-B3DC-CA81CF2A3B7B}" destId="{17D5901D-5EC2-465F-8C34-127ED079887C}" srcOrd="2" destOrd="0" presId="urn:microsoft.com/office/officeart/2009/3/layout/StepUpProcess"/>
    <dgm:cxn modelId="{88B10B52-A1F4-41E2-82E9-76440A080DC5}" type="presParOf" srcId="{7254ED5A-47FD-4D94-B5B3-F4C7F5430BE1}" destId="{2161C60B-1DC5-4118-B111-8B80042FF558}" srcOrd="13" destOrd="0" presId="urn:microsoft.com/office/officeart/2009/3/layout/StepUpProcess"/>
    <dgm:cxn modelId="{7D00F6D0-2799-42A2-A429-81FD6B8471C9}" type="presParOf" srcId="{2161C60B-1DC5-4118-B111-8B80042FF558}" destId="{92E757FE-6685-4BA9-9D3C-D131BA4CADE2}" srcOrd="0" destOrd="0" presId="urn:microsoft.com/office/officeart/2009/3/layout/StepUpProcess"/>
    <dgm:cxn modelId="{624FB347-1377-4C9F-AB4C-3BD2153A78FE}" type="presParOf" srcId="{7254ED5A-47FD-4D94-B5B3-F4C7F5430BE1}" destId="{0687DCC1-5874-4200-9B0B-8CA6497F7588}" srcOrd="14" destOrd="0" presId="urn:microsoft.com/office/officeart/2009/3/layout/StepUpProcess"/>
    <dgm:cxn modelId="{5749EFF3-A49C-4CF2-87AB-1B7A9942E98D}" type="presParOf" srcId="{0687DCC1-5874-4200-9B0B-8CA6497F7588}" destId="{2406C956-2418-42C0-9F04-D365C2CBC999}" srcOrd="0" destOrd="0" presId="urn:microsoft.com/office/officeart/2009/3/layout/StepUpProcess"/>
    <dgm:cxn modelId="{ED7D0BBF-D870-41F2-88EF-00AE461BC5EC}" type="presParOf" srcId="{0687DCC1-5874-4200-9B0B-8CA6497F7588}" destId="{D9063AF9-0E28-4C38-ABC3-2D1F0F191B6B}" srcOrd="1" destOrd="0" presId="urn:microsoft.com/office/officeart/2009/3/layout/StepUpProcess"/>
    <dgm:cxn modelId="{CAB03633-C281-40A5-BCD4-483D3DF0F63A}" type="presParOf" srcId="{0687DCC1-5874-4200-9B0B-8CA6497F7588}" destId="{4CF51C59-39F7-4A3C-A83A-B72A6F72661E}" srcOrd="2" destOrd="0" presId="urn:microsoft.com/office/officeart/2009/3/layout/StepUpProcess"/>
    <dgm:cxn modelId="{3F9EDE4C-C5AC-4E6A-B292-7DB2CEB99BFA}" type="presParOf" srcId="{7254ED5A-47FD-4D94-B5B3-F4C7F5430BE1}" destId="{6336A606-E4C8-4A92-A5AF-A0097D03D63F}" srcOrd="15" destOrd="0" presId="urn:microsoft.com/office/officeart/2009/3/layout/StepUpProcess"/>
    <dgm:cxn modelId="{FE7F4CB7-38ED-4061-920B-FF1D96D890BA}" type="presParOf" srcId="{6336A606-E4C8-4A92-A5AF-A0097D03D63F}" destId="{38172315-2BE9-4B42-A0DF-7B0DB4280E37}" srcOrd="0" destOrd="0" presId="urn:microsoft.com/office/officeart/2009/3/layout/StepUpProcess"/>
    <dgm:cxn modelId="{8E7DFE33-67A5-45C6-9A9B-9E9E8CE6C9FB}" type="presParOf" srcId="{7254ED5A-47FD-4D94-B5B3-F4C7F5430BE1}" destId="{DFB0A38F-7744-405C-8AB2-16462CEA6D9A}" srcOrd="16" destOrd="0" presId="urn:microsoft.com/office/officeart/2009/3/layout/StepUpProcess"/>
    <dgm:cxn modelId="{3E952436-95DD-4DDD-864C-904F7A386A79}" type="presParOf" srcId="{DFB0A38F-7744-405C-8AB2-16462CEA6D9A}" destId="{1C4B9D3B-9D3E-461D-8C32-5189E816EA03}" srcOrd="0" destOrd="0" presId="urn:microsoft.com/office/officeart/2009/3/layout/StepUpProcess"/>
    <dgm:cxn modelId="{41EF773D-4716-485A-AA75-D133C080B1A6}" type="presParOf" srcId="{DFB0A38F-7744-405C-8AB2-16462CEA6D9A}" destId="{3C1A67E7-C959-42FC-81C7-402E091E65A8}" srcOrd="1" destOrd="0" presId="urn:microsoft.com/office/officeart/2009/3/layout/StepUpProcess"/>
    <dgm:cxn modelId="{6DE71B19-7F8E-4EDE-A63C-40A7A73789D6}" type="presParOf" srcId="{DFB0A38F-7744-405C-8AB2-16462CEA6D9A}" destId="{1C45A139-EB57-449D-B04D-69A9B16C2CFB}" srcOrd="2" destOrd="0" presId="urn:microsoft.com/office/officeart/2009/3/layout/StepUpProcess"/>
    <dgm:cxn modelId="{DF9ACF7E-3972-4EF5-8576-D62C2F0CFA27}" type="presParOf" srcId="{7254ED5A-47FD-4D94-B5B3-F4C7F5430BE1}" destId="{AEB6200F-A962-412F-A97D-ADF49E34F517}" srcOrd="17" destOrd="0" presId="urn:microsoft.com/office/officeart/2009/3/layout/StepUpProcess"/>
    <dgm:cxn modelId="{217D6B76-8009-4C25-87D5-8A1676EB5B08}" type="presParOf" srcId="{AEB6200F-A962-412F-A97D-ADF49E34F517}" destId="{DEA5930C-CE60-4FB1-8373-8DB73A674BE0}" srcOrd="0" destOrd="0" presId="urn:microsoft.com/office/officeart/2009/3/layout/StepUpProcess"/>
    <dgm:cxn modelId="{081FA2C0-26CA-4405-8187-06774F9C0BB9}" type="presParOf" srcId="{7254ED5A-47FD-4D94-B5B3-F4C7F5430BE1}" destId="{6ADDC488-AE8F-4BEC-9AA1-FAD1A050C375}" srcOrd="18" destOrd="0" presId="urn:microsoft.com/office/officeart/2009/3/layout/StepUpProcess"/>
    <dgm:cxn modelId="{8A2E2CD1-45B6-49A3-9776-C82CBB070B4D}" type="presParOf" srcId="{6ADDC488-AE8F-4BEC-9AA1-FAD1A050C375}" destId="{258F69FE-AD1E-4907-8D0A-29D674F6D2E4}" srcOrd="0" destOrd="0" presId="urn:microsoft.com/office/officeart/2009/3/layout/StepUpProcess"/>
    <dgm:cxn modelId="{FC999025-2589-4A57-9E3E-2D5122B08A87}" type="presParOf" srcId="{6ADDC488-AE8F-4BEC-9AA1-FAD1A050C375}" destId="{B0630DB8-1BCA-40D5-86A4-D9580470D21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03692F-0E79-4745-9E54-FA39A6225782}" type="presOf" srcId="{0DBA9484-2898-4871-BFB8-08370285DC3F}" destId="{6454A6A0-3FD9-4A0E-A8A2-CC372871039B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3AD69909-B4F4-4C69-A7A3-368AFE588A76}" type="presOf" srcId="{6D733693-6611-417C-AEC7-B7BCE28C4DE5}" destId="{52527A74-302C-463F-A232-E3E55AE84750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24A151C4-7A76-4137-A518-8DF3CC3F095C}" type="presOf" srcId="{1147FA92-6FB8-4A4D-9D74-BA968EB74278}" destId="{88CA16B7-4368-493F-96D7-6C59AB4CCC1D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3F173AE4-CA16-4257-AE07-0D045657F993}" type="presOf" srcId="{FEA8FB21-1654-474C-8BC2-DE7CC362ED1B}" destId="{3B801F41-E973-4D4B-A7C0-6633979DD07E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4D582F1E-FFB1-41D6-B09D-F59EE585F088}" type="presOf" srcId="{6FEABC7B-7461-4411-B35F-6CBC6D45BE27}" destId="{9A09A8EB-8AAA-4526-B8EE-DA01E97BF22F}" srcOrd="0" destOrd="0" presId="urn:microsoft.com/office/officeart/2008/layout/PictureAccentList"/>
    <dgm:cxn modelId="{D84F774E-99B9-4566-95AC-81E9CC54F83B}" type="presOf" srcId="{A937D6D2-8A27-403A-BD5A-EA8581D5C30D}" destId="{10883069-EFD1-4A9D-BC7D-8CF3D35D3755}" srcOrd="0" destOrd="0" presId="urn:microsoft.com/office/officeart/2008/layout/PictureAccentList"/>
    <dgm:cxn modelId="{8737E122-C9B4-4070-BEAA-A4A49726AC77}" type="presParOf" srcId="{3B801F41-E973-4D4B-A7C0-6633979DD07E}" destId="{61D10E31-D14D-42E0-8F49-CEE73D7843B1}" srcOrd="0" destOrd="0" presId="urn:microsoft.com/office/officeart/2008/layout/PictureAccentList"/>
    <dgm:cxn modelId="{8B0683BF-D3D1-4016-8EF8-D5194D8C6CCD}" type="presParOf" srcId="{61D10E31-D14D-42E0-8F49-CEE73D7843B1}" destId="{4E56F333-E2FD-4424-84C6-A0F0C75D9EBC}" srcOrd="0" destOrd="0" presId="urn:microsoft.com/office/officeart/2008/layout/PictureAccentList"/>
    <dgm:cxn modelId="{96E71D3A-EA01-445D-9951-EB220927E669}" type="presParOf" srcId="{4E56F333-E2FD-4424-84C6-A0F0C75D9EBC}" destId="{6454A6A0-3FD9-4A0E-A8A2-CC372871039B}" srcOrd="0" destOrd="0" presId="urn:microsoft.com/office/officeart/2008/layout/PictureAccentList"/>
    <dgm:cxn modelId="{04996C3A-6C37-4E60-815F-ED855CC21F3A}" type="presParOf" srcId="{61D10E31-D14D-42E0-8F49-CEE73D7843B1}" destId="{F68F844C-9180-4690-9F0A-33CD7C89E69B}" srcOrd="1" destOrd="0" presId="urn:microsoft.com/office/officeart/2008/layout/PictureAccentList"/>
    <dgm:cxn modelId="{23B59E05-F577-4B9C-98A6-CAD206E5DDED}" type="presParOf" srcId="{F68F844C-9180-4690-9F0A-33CD7C89E69B}" destId="{7F5A1510-4064-44FB-A8F4-DB483758B9BF}" srcOrd="0" destOrd="0" presId="urn:microsoft.com/office/officeart/2008/layout/PictureAccentList"/>
    <dgm:cxn modelId="{2D072055-1DD1-4507-839C-2674ECC6DA05}" type="presParOf" srcId="{7F5A1510-4064-44FB-A8F4-DB483758B9BF}" destId="{C561AD92-B77D-4D3A-896D-9B4AAD777598}" srcOrd="0" destOrd="0" presId="urn:microsoft.com/office/officeart/2008/layout/PictureAccentList"/>
    <dgm:cxn modelId="{1430705A-FC1E-4A42-8DF9-59629EB6544B}" type="presParOf" srcId="{7F5A1510-4064-44FB-A8F4-DB483758B9BF}" destId="{10883069-EFD1-4A9D-BC7D-8CF3D35D3755}" srcOrd="1" destOrd="0" presId="urn:microsoft.com/office/officeart/2008/layout/PictureAccentList"/>
    <dgm:cxn modelId="{A47B8659-D608-49F6-A825-488D6CE2080F}" type="presParOf" srcId="{F68F844C-9180-4690-9F0A-33CD7C89E69B}" destId="{C6EF3AF6-B013-4AB6-BBB5-BE1941491B85}" srcOrd="1" destOrd="0" presId="urn:microsoft.com/office/officeart/2008/layout/PictureAccentList"/>
    <dgm:cxn modelId="{A035D953-BA4A-415B-B6B5-2F8B8B33BEC9}" type="presParOf" srcId="{C6EF3AF6-B013-4AB6-BBB5-BE1941491B85}" destId="{8D7004D4-A59C-467F-AF5D-7C4BE97464AC}" srcOrd="0" destOrd="0" presId="urn:microsoft.com/office/officeart/2008/layout/PictureAccentList"/>
    <dgm:cxn modelId="{3BA18D68-6D74-4B3E-8182-53F557F48413}" type="presParOf" srcId="{C6EF3AF6-B013-4AB6-BBB5-BE1941491B85}" destId="{9A09A8EB-8AAA-4526-B8EE-DA01E97BF22F}" srcOrd="1" destOrd="0" presId="urn:microsoft.com/office/officeart/2008/layout/PictureAccentList"/>
    <dgm:cxn modelId="{4EC5AE8E-C040-4717-8B6D-0D2811E22A8C}" type="presParOf" srcId="{F68F844C-9180-4690-9F0A-33CD7C89E69B}" destId="{DA95FE42-C30F-4574-9094-888B61753E62}" srcOrd="2" destOrd="0" presId="urn:microsoft.com/office/officeart/2008/layout/PictureAccentList"/>
    <dgm:cxn modelId="{9DBBB8DF-0990-44FF-BD00-12BBD0DFB97B}" type="presParOf" srcId="{DA95FE42-C30F-4574-9094-888B61753E62}" destId="{0DC5DF64-AEB9-4034-8B76-56A38D0CBC57}" srcOrd="0" destOrd="0" presId="urn:microsoft.com/office/officeart/2008/layout/PictureAccentList"/>
    <dgm:cxn modelId="{BCBDA66B-294D-4AFE-BBE5-EEB699C82460}" type="presParOf" srcId="{DA95FE42-C30F-4574-9094-888B61753E62}" destId="{88CA16B7-4368-493F-96D7-6C59AB4CCC1D}" srcOrd="1" destOrd="0" presId="urn:microsoft.com/office/officeart/2008/layout/PictureAccentList"/>
    <dgm:cxn modelId="{369D26C5-0FF0-4FE6-9D7A-93D58B08CB86}" type="presParOf" srcId="{F68F844C-9180-4690-9F0A-33CD7C89E69B}" destId="{44EA768E-E3D9-4D89-9F36-0A1F8E102293}" srcOrd="3" destOrd="0" presId="urn:microsoft.com/office/officeart/2008/layout/PictureAccentList"/>
    <dgm:cxn modelId="{D795EE58-A446-4D35-8C92-D49F9A981073}" type="presParOf" srcId="{44EA768E-E3D9-4D89-9F36-0A1F8E102293}" destId="{669280C3-772E-41BA-B069-4922C0B23AE2}" srcOrd="0" destOrd="0" presId="urn:microsoft.com/office/officeart/2008/layout/PictureAccentList"/>
    <dgm:cxn modelId="{97C250E9-1784-438B-B226-B8383DB0048E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3131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123B15-C81E-4854-B902-CE0A238F7FAE}" type="presOf" srcId="{A937D6D2-8A27-403A-BD5A-EA8581D5C30D}" destId="{10883069-EFD1-4A9D-BC7D-8CF3D35D3755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992936B0-A5D6-4E7B-B3DD-B5E914A899A4}" type="presOf" srcId="{1147FA92-6FB8-4A4D-9D74-BA968EB74278}" destId="{88CA16B7-4368-493F-96D7-6C59AB4CCC1D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3A1E15E-C365-4FBA-A1CA-E44BFBEFD73A}" type="presOf" srcId="{FEA8FB21-1654-474C-8BC2-DE7CC362ED1B}" destId="{3B801F41-E973-4D4B-A7C0-6633979DD07E}" srcOrd="0" destOrd="0" presId="urn:microsoft.com/office/officeart/2008/layout/PictureAccentList"/>
    <dgm:cxn modelId="{B99D4B1D-C6B3-46F7-9FA8-859E1F09DC15}" type="presOf" srcId="{6FEABC7B-7461-4411-B35F-6CBC6D45BE27}" destId="{9A09A8EB-8AAA-4526-B8EE-DA01E97BF22F}" srcOrd="0" destOrd="0" presId="urn:microsoft.com/office/officeart/2008/layout/PictureAccentList"/>
    <dgm:cxn modelId="{C119BF38-B192-499B-86A0-508E055077DF}" type="presOf" srcId="{6D733693-6611-417C-AEC7-B7BCE28C4DE5}" destId="{52527A74-302C-463F-A232-E3E55AE84750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D14CEB18-D74A-40D5-BDDA-5D1787951DE9}" type="presOf" srcId="{0DBA9484-2898-4871-BFB8-08370285DC3F}" destId="{6454A6A0-3FD9-4A0E-A8A2-CC372871039B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24E626DC-EF93-4684-A6A4-F350515D2CD2}" type="presParOf" srcId="{3B801F41-E973-4D4B-A7C0-6633979DD07E}" destId="{61D10E31-D14D-42E0-8F49-CEE73D7843B1}" srcOrd="0" destOrd="0" presId="urn:microsoft.com/office/officeart/2008/layout/PictureAccentList"/>
    <dgm:cxn modelId="{A660304E-A4B4-48D5-90D8-FECBC4C76B09}" type="presParOf" srcId="{61D10E31-D14D-42E0-8F49-CEE73D7843B1}" destId="{4E56F333-E2FD-4424-84C6-A0F0C75D9EBC}" srcOrd="0" destOrd="0" presId="urn:microsoft.com/office/officeart/2008/layout/PictureAccentList"/>
    <dgm:cxn modelId="{0DE0A101-C43A-42C1-8001-A294F8B79075}" type="presParOf" srcId="{4E56F333-E2FD-4424-84C6-A0F0C75D9EBC}" destId="{6454A6A0-3FD9-4A0E-A8A2-CC372871039B}" srcOrd="0" destOrd="0" presId="urn:microsoft.com/office/officeart/2008/layout/PictureAccentList"/>
    <dgm:cxn modelId="{19531429-6DB4-46BF-A9CE-65007975239F}" type="presParOf" srcId="{61D10E31-D14D-42E0-8F49-CEE73D7843B1}" destId="{F68F844C-9180-4690-9F0A-33CD7C89E69B}" srcOrd="1" destOrd="0" presId="urn:microsoft.com/office/officeart/2008/layout/PictureAccentList"/>
    <dgm:cxn modelId="{58D8BAFA-E9CE-4086-BF8F-9A6BF439A410}" type="presParOf" srcId="{F68F844C-9180-4690-9F0A-33CD7C89E69B}" destId="{7F5A1510-4064-44FB-A8F4-DB483758B9BF}" srcOrd="0" destOrd="0" presId="urn:microsoft.com/office/officeart/2008/layout/PictureAccentList"/>
    <dgm:cxn modelId="{959CE205-A2FE-4946-90DE-FADCAB0C82DB}" type="presParOf" srcId="{7F5A1510-4064-44FB-A8F4-DB483758B9BF}" destId="{C561AD92-B77D-4D3A-896D-9B4AAD777598}" srcOrd="0" destOrd="0" presId="urn:microsoft.com/office/officeart/2008/layout/PictureAccentList"/>
    <dgm:cxn modelId="{350C174A-260F-4256-B20D-9825B867A37A}" type="presParOf" srcId="{7F5A1510-4064-44FB-A8F4-DB483758B9BF}" destId="{10883069-EFD1-4A9D-BC7D-8CF3D35D3755}" srcOrd="1" destOrd="0" presId="urn:microsoft.com/office/officeart/2008/layout/PictureAccentList"/>
    <dgm:cxn modelId="{AB6D794F-06A2-45E8-9BA3-1C4ECB985F63}" type="presParOf" srcId="{F68F844C-9180-4690-9F0A-33CD7C89E69B}" destId="{C6EF3AF6-B013-4AB6-BBB5-BE1941491B85}" srcOrd="1" destOrd="0" presId="urn:microsoft.com/office/officeart/2008/layout/PictureAccentList"/>
    <dgm:cxn modelId="{31779362-8D4E-439C-8C3F-F4FE372F62E2}" type="presParOf" srcId="{C6EF3AF6-B013-4AB6-BBB5-BE1941491B85}" destId="{8D7004D4-A59C-467F-AF5D-7C4BE97464AC}" srcOrd="0" destOrd="0" presId="urn:microsoft.com/office/officeart/2008/layout/PictureAccentList"/>
    <dgm:cxn modelId="{4B0E3490-DB8B-46E5-B4CA-943624010B8C}" type="presParOf" srcId="{C6EF3AF6-B013-4AB6-BBB5-BE1941491B85}" destId="{9A09A8EB-8AAA-4526-B8EE-DA01E97BF22F}" srcOrd="1" destOrd="0" presId="urn:microsoft.com/office/officeart/2008/layout/PictureAccentList"/>
    <dgm:cxn modelId="{287104CD-5099-4D35-A316-59A11C3B9CBF}" type="presParOf" srcId="{F68F844C-9180-4690-9F0A-33CD7C89E69B}" destId="{DA95FE42-C30F-4574-9094-888B61753E62}" srcOrd="2" destOrd="0" presId="urn:microsoft.com/office/officeart/2008/layout/PictureAccentList"/>
    <dgm:cxn modelId="{55ADB304-9D96-473F-9DB9-77CEA564C10E}" type="presParOf" srcId="{DA95FE42-C30F-4574-9094-888B61753E62}" destId="{0DC5DF64-AEB9-4034-8B76-56A38D0CBC57}" srcOrd="0" destOrd="0" presId="urn:microsoft.com/office/officeart/2008/layout/PictureAccentList"/>
    <dgm:cxn modelId="{003EC86D-E2E9-46AF-A1CF-73FC9AAD45C1}" type="presParOf" srcId="{DA95FE42-C30F-4574-9094-888B61753E62}" destId="{88CA16B7-4368-493F-96D7-6C59AB4CCC1D}" srcOrd="1" destOrd="0" presId="urn:microsoft.com/office/officeart/2008/layout/PictureAccentList"/>
    <dgm:cxn modelId="{43276470-78D6-47A6-B928-2499B437E094}" type="presParOf" srcId="{F68F844C-9180-4690-9F0A-33CD7C89E69B}" destId="{44EA768E-E3D9-4D89-9F36-0A1F8E102293}" srcOrd="3" destOrd="0" presId="urn:microsoft.com/office/officeart/2008/layout/PictureAccentList"/>
    <dgm:cxn modelId="{AFC17A66-5648-4707-8C07-0FD4B9249CF4}" type="presParOf" srcId="{44EA768E-E3D9-4D89-9F36-0A1F8E102293}" destId="{669280C3-772E-41BA-B069-4922C0B23AE2}" srcOrd="0" destOrd="0" presId="urn:microsoft.com/office/officeart/2008/layout/PictureAccentList"/>
    <dgm:cxn modelId="{27EF8F06-64B8-4A65-95C9-464A3E461A6A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9D3CDB4-7C92-4406-9ECF-24B913EFB7BE}">
      <dsp:nvSpPr>
        <dsp:cNvPr id="0" name=""/>
        <dsp:cNvSpPr/>
      </dsp:nvSpPr>
      <dsp:spPr>
        <a:xfrm>
          <a:off x="4354" y="0"/>
          <a:ext cx="2534772" cy="616689"/>
        </a:xfrm>
        <a:prstGeom prst="chevron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源程序</a:t>
          </a:r>
          <a:endParaRPr lang="zh-CN" altLang="en-US" sz="2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54" y="0"/>
        <a:ext cx="2534772" cy="616689"/>
      </dsp:txXfrm>
    </dsp:sp>
    <dsp:sp modelId="{BFF8FD40-854F-4F0E-9C95-66B386C590AC}">
      <dsp:nvSpPr>
        <dsp:cNvPr id="0" name=""/>
        <dsp:cNvSpPr/>
      </dsp:nvSpPr>
      <dsp:spPr>
        <a:xfrm>
          <a:off x="2285649" y="0"/>
          <a:ext cx="2534772" cy="616689"/>
        </a:xfrm>
        <a:prstGeom prst="chevron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解释程序</a:t>
          </a:r>
          <a:endParaRPr lang="zh-CN" altLang="en-US" sz="2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85649" y="0"/>
        <a:ext cx="2534772" cy="616689"/>
      </dsp:txXfrm>
    </dsp:sp>
    <dsp:sp modelId="{FC9B91D5-4482-495A-A4BC-998A763F675B}">
      <dsp:nvSpPr>
        <dsp:cNvPr id="0" name=""/>
        <dsp:cNvSpPr/>
      </dsp:nvSpPr>
      <dsp:spPr>
        <a:xfrm>
          <a:off x="4566945" y="0"/>
          <a:ext cx="2534772" cy="616689"/>
        </a:xfrm>
        <a:prstGeom prst="chevron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执行代码</a:t>
          </a:r>
          <a:endParaRPr lang="zh-CN" altLang="en-US" sz="2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66945" y="0"/>
        <a:ext cx="2534772" cy="616689"/>
      </dsp:txXfrm>
    </dsp:sp>
    <dsp:sp modelId="{2C33E8D6-C7F6-4BE5-BF4F-F11993FC2AB6}">
      <dsp:nvSpPr>
        <dsp:cNvPr id="0" name=""/>
        <dsp:cNvSpPr/>
      </dsp:nvSpPr>
      <dsp:spPr>
        <a:xfrm>
          <a:off x="6848240" y="0"/>
          <a:ext cx="2534772" cy="616689"/>
        </a:xfrm>
        <a:prstGeom prst="chevron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执行结果</a:t>
          </a:r>
          <a:endParaRPr lang="zh-CN" altLang="en-US" sz="2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48240" y="0"/>
        <a:ext cx="2534772" cy="616689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046BF3E-4560-45D2-A666-B22813EE2D68}">
      <dsp:nvSpPr>
        <dsp:cNvPr id="0" name=""/>
        <dsp:cNvSpPr/>
      </dsp:nvSpPr>
      <dsp:spPr>
        <a:xfrm rot="5400000">
          <a:off x="1547999" y="1599915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303F7-7097-4BD4-A800-F93378870264}">
      <dsp:nvSpPr>
        <dsp:cNvPr id="0" name=""/>
        <dsp:cNvSpPr/>
      </dsp:nvSpPr>
      <dsp:spPr>
        <a:xfrm>
          <a:off x="1477043" y="1811252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C++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77043" y="1811252"/>
        <a:ext cx="638572" cy="559746"/>
      </dsp:txXfrm>
    </dsp:sp>
    <dsp:sp modelId="{07119F06-31EA-4D16-8F99-D757BCB69836}">
      <dsp:nvSpPr>
        <dsp:cNvPr id="0" name=""/>
        <dsp:cNvSpPr/>
      </dsp:nvSpPr>
      <dsp:spPr>
        <a:xfrm>
          <a:off x="1995130" y="1547842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551882"/>
            <a:satOff val="2212"/>
            <a:lumOff val="479"/>
            <a:alphaOff val="0"/>
          </a:schemeClr>
        </a:solidFill>
        <a:ln w="25400" cap="flat" cmpd="sng" algn="ctr">
          <a:solidFill>
            <a:schemeClr val="accent5">
              <a:hueOff val="-551882"/>
              <a:satOff val="2212"/>
              <a:lumOff val="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F6726-6C79-40A5-B2C7-E0B05072A9AE}">
      <dsp:nvSpPr>
        <dsp:cNvPr id="0" name=""/>
        <dsp:cNvSpPr/>
      </dsp:nvSpPr>
      <dsp:spPr>
        <a:xfrm rot="5400000">
          <a:off x="2329736" y="1406474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1103764"/>
            <a:satOff val="4423"/>
            <a:lumOff val="959"/>
            <a:alphaOff val="0"/>
          </a:schemeClr>
        </a:solidFill>
        <a:ln w="25400" cap="flat" cmpd="sng" algn="ctr">
          <a:solidFill>
            <a:schemeClr val="accent5">
              <a:hueOff val="-1103764"/>
              <a:satOff val="4423"/>
              <a:lumOff val="9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25B1B-DC72-40B3-AA1C-CAED15A64FC7}">
      <dsp:nvSpPr>
        <dsp:cNvPr id="0" name=""/>
        <dsp:cNvSpPr/>
      </dsp:nvSpPr>
      <dsp:spPr>
        <a:xfrm>
          <a:off x="2258780" y="1617810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8780" y="1617810"/>
        <a:ext cx="638572" cy="559746"/>
      </dsp:txXfrm>
    </dsp:sp>
    <dsp:sp modelId="{ABA7F16C-4D41-49CE-99D2-A1AEBE3438A6}">
      <dsp:nvSpPr>
        <dsp:cNvPr id="0" name=""/>
        <dsp:cNvSpPr/>
      </dsp:nvSpPr>
      <dsp:spPr>
        <a:xfrm>
          <a:off x="2776867" y="1354400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F29FC-0E26-4A7B-8E87-93A306126698}">
      <dsp:nvSpPr>
        <dsp:cNvPr id="0" name=""/>
        <dsp:cNvSpPr/>
      </dsp:nvSpPr>
      <dsp:spPr>
        <a:xfrm rot="5400000">
          <a:off x="3111474" y="1213032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2207528"/>
            <a:satOff val="8847"/>
            <a:lumOff val="1917"/>
            <a:alphaOff val="0"/>
          </a:schemeClr>
        </a:solidFill>
        <a:ln w="25400" cap="flat" cmpd="sng" algn="ctr">
          <a:solidFill>
            <a:schemeClr val="accent5">
              <a:hueOff val="-2207528"/>
              <a:satOff val="8847"/>
              <a:lumOff val="19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D61BD-5BEB-43E7-B3EF-AD957760E881}">
      <dsp:nvSpPr>
        <dsp:cNvPr id="0" name=""/>
        <dsp:cNvSpPr/>
      </dsp:nvSpPr>
      <dsp:spPr>
        <a:xfrm>
          <a:off x="3040517" y="1424368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40517" y="1424368"/>
        <a:ext cx="638572" cy="559746"/>
      </dsp:txXfrm>
    </dsp:sp>
    <dsp:sp modelId="{B8D86996-A60B-4401-97E2-2A70CDD0987E}">
      <dsp:nvSpPr>
        <dsp:cNvPr id="0" name=""/>
        <dsp:cNvSpPr/>
      </dsp:nvSpPr>
      <dsp:spPr>
        <a:xfrm>
          <a:off x="3558604" y="1160958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2759410"/>
            <a:satOff val="11059"/>
            <a:lumOff val="2397"/>
            <a:alphaOff val="0"/>
          </a:schemeClr>
        </a:solidFill>
        <a:ln w="25400" cap="flat" cmpd="sng" algn="ctr">
          <a:solidFill>
            <a:schemeClr val="accent5">
              <a:hueOff val="-2759410"/>
              <a:satOff val="11059"/>
              <a:lumOff val="23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7F904-0842-47FD-A14E-BBDB70839A85}">
      <dsp:nvSpPr>
        <dsp:cNvPr id="0" name=""/>
        <dsp:cNvSpPr/>
      </dsp:nvSpPr>
      <dsp:spPr>
        <a:xfrm rot="5400000">
          <a:off x="4159025" y="753776"/>
          <a:ext cx="425077" cy="1238948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8F113-C441-4BBE-AF02-49BCDC2B56C7}">
      <dsp:nvSpPr>
        <dsp:cNvPr id="0" name=""/>
        <dsp:cNvSpPr/>
      </dsp:nvSpPr>
      <dsp:spPr>
        <a:xfrm>
          <a:off x="3832088" y="1230927"/>
          <a:ext cx="1150535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JavaScript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32088" y="1230927"/>
        <a:ext cx="1150535" cy="559746"/>
      </dsp:txXfrm>
    </dsp:sp>
    <dsp:sp modelId="{6F0F1F63-2100-4261-9975-6F27CE3BC834}">
      <dsp:nvSpPr>
        <dsp:cNvPr id="0" name=""/>
        <dsp:cNvSpPr/>
      </dsp:nvSpPr>
      <dsp:spPr>
        <a:xfrm>
          <a:off x="4840079" y="967517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3863174"/>
            <a:satOff val="15482"/>
            <a:lumOff val="3355"/>
            <a:alphaOff val="0"/>
          </a:schemeClr>
        </a:solidFill>
        <a:ln w="25400" cap="flat" cmpd="sng" algn="ctr">
          <a:solidFill>
            <a:schemeClr val="accent5">
              <a:hueOff val="-3863174"/>
              <a:satOff val="15482"/>
              <a:lumOff val="3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D1FA-4549-4DEA-9CE5-038D3A9B2A2D}">
      <dsp:nvSpPr>
        <dsp:cNvPr id="0" name=""/>
        <dsp:cNvSpPr/>
      </dsp:nvSpPr>
      <dsp:spPr>
        <a:xfrm rot="5400000">
          <a:off x="5387255" y="634762"/>
          <a:ext cx="425077" cy="10900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4415056"/>
            <a:satOff val="17694"/>
            <a:lumOff val="3835"/>
            <a:alphaOff val="0"/>
          </a:schemeClr>
        </a:solidFill>
        <a:ln w="25400" cap="flat" cmpd="sng" algn="ctr">
          <a:solidFill>
            <a:schemeClr val="accent5">
              <a:hueOff val="-4415056"/>
              <a:satOff val="17694"/>
              <a:lumOff val="38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FFC24-CF47-40EC-B7DE-2CC7C6DD672F}">
      <dsp:nvSpPr>
        <dsp:cNvPr id="0" name=""/>
        <dsp:cNvSpPr/>
      </dsp:nvSpPr>
      <dsp:spPr>
        <a:xfrm>
          <a:off x="5126450" y="1037485"/>
          <a:ext cx="1018388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Scheme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26450" y="1037485"/>
        <a:ext cx="1018388" cy="559746"/>
      </dsp:txXfrm>
    </dsp:sp>
    <dsp:sp modelId="{F2223096-9A5C-4929-A8E6-705DC52BF726}">
      <dsp:nvSpPr>
        <dsp:cNvPr id="0" name=""/>
        <dsp:cNvSpPr/>
      </dsp:nvSpPr>
      <dsp:spPr>
        <a:xfrm>
          <a:off x="5972701" y="774075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CD015-64CC-48B6-B0FB-7FD0A1BA4CB3}">
      <dsp:nvSpPr>
        <dsp:cNvPr id="0" name=""/>
        <dsp:cNvSpPr/>
      </dsp:nvSpPr>
      <dsp:spPr>
        <a:xfrm rot="5400000">
          <a:off x="6339060" y="632707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5518820"/>
            <a:satOff val="22117"/>
            <a:lumOff val="4793"/>
            <a:alphaOff val="0"/>
          </a:schemeClr>
        </a:solidFill>
        <a:ln w="25400" cap="flat" cmpd="sng" algn="ctr">
          <a:solidFill>
            <a:schemeClr val="accent5">
              <a:hueOff val="-5518820"/>
              <a:satOff val="22117"/>
              <a:lumOff val="47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1BC3A-5295-41CB-B716-2B15E880FEEB}">
      <dsp:nvSpPr>
        <dsp:cNvPr id="0" name=""/>
        <dsp:cNvSpPr/>
      </dsp:nvSpPr>
      <dsp:spPr>
        <a:xfrm>
          <a:off x="6268205" y="844043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Go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68205" y="844043"/>
        <a:ext cx="638572" cy="559746"/>
      </dsp:txXfrm>
    </dsp:sp>
    <dsp:sp modelId="{54734A8F-CFFA-462A-8AEE-C7D680DC7869}">
      <dsp:nvSpPr>
        <dsp:cNvPr id="0" name=""/>
        <dsp:cNvSpPr/>
      </dsp:nvSpPr>
      <dsp:spPr>
        <a:xfrm>
          <a:off x="6786342" y="580633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6070702"/>
            <a:satOff val="24329"/>
            <a:lumOff val="5273"/>
            <a:alphaOff val="0"/>
          </a:schemeClr>
        </a:solidFill>
        <a:ln w="25400" cap="flat" cmpd="sng" algn="ctr">
          <a:solidFill>
            <a:schemeClr val="accent5">
              <a:hueOff val="-6070702"/>
              <a:satOff val="24329"/>
              <a:lumOff val="52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7C482-0ACB-462D-8F52-FA6CEC1E8DD6}">
      <dsp:nvSpPr>
        <dsp:cNvPr id="0" name=""/>
        <dsp:cNvSpPr/>
      </dsp:nvSpPr>
      <dsp:spPr>
        <a:xfrm rot="5400000">
          <a:off x="7259365" y="300698"/>
          <a:ext cx="425077" cy="984454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C0649-0662-4A9C-8F24-37946064BB1A}">
      <dsp:nvSpPr>
        <dsp:cNvPr id="0" name=""/>
        <dsp:cNvSpPr/>
      </dsp:nvSpPr>
      <dsp:spPr>
        <a:xfrm>
          <a:off x="7062439" y="650602"/>
          <a:ext cx="89071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Python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62439" y="650602"/>
        <a:ext cx="890712" cy="559746"/>
      </dsp:txXfrm>
    </dsp:sp>
    <dsp:sp modelId="{17D5901D-5EC2-465F-8C34-127ED079887C}">
      <dsp:nvSpPr>
        <dsp:cNvPr id="0" name=""/>
        <dsp:cNvSpPr/>
      </dsp:nvSpPr>
      <dsp:spPr>
        <a:xfrm>
          <a:off x="7866139" y="387192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7174466"/>
            <a:satOff val="28752"/>
            <a:lumOff val="6231"/>
            <a:alphaOff val="0"/>
          </a:schemeClr>
        </a:solidFill>
        <a:ln w="25400" cap="flat" cmpd="sng" algn="ctr">
          <a:solidFill>
            <a:schemeClr val="accent5">
              <a:hueOff val="-7174466"/>
              <a:satOff val="28752"/>
              <a:lumOff val="6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6C956-2418-42C0-9F04-D365C2CBC999}">
      <dsp:nvSpPr>
        <dsp:cNvPr id="0" name=""/>
        <dsp:cNvSpPr/>
      </dsp:nvSpPr>
      <dsp:spPr>
        <a:xfrm rot="5400000">
          <a:off x="8178941" y="245824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7726349"/>
            <a:satOff val="30964"/>
            <a:lumOff val="6711"/>
            <a:alphaOff val="0"/>
          </a:schemeClr>
        </a:solidFill>
        <a:ln w="25400" cap="flat" cmpd="sng" algn="ctr">
          <a:solidFill>
            <a:schemeClr val="accent5">
              <a:hueOff val="-7726349"/>
              <a:satOff val="30964"/>
              <a:lumOff val="67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63AF9-0E28-4C38-ABC3-2D1F0F191B6B}">
      <dsp:nvSpPr>
        <dsp:cNvPr id="0" name=""/>
        <dsp:cNvSpPr/>
      </dsp:nvSpPr>
      <dsp:spPr>
        <a:xfrm>
          <a:off x="8108117" y="457160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Ruby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108117" y="457160"/>
        <a:ext cx="638572" cy="559746"/>
      </dsp:txXfrm>
    </dsp:sp>
    <dsp:sp modelId="{4CF51C59-39F7-4A3C-A83A-B72A6F72661E}">
      <dsp:nvSpPr>
        <dsp:cNvPr id="0" name=""/>
        <dsp:cNvSpPr/>
      </dsp:nvSpPr>
      <dsp:spPr>
        <a:xfrm>
          <a:off x="8626270" y="193750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9D3B-9D3E-461D-8C32-5189E816EA03}">
      <dsp:nvSpPr>
        <dsp:cNvPr id="0" name=""/>
        <dsp:cNvSpPr/>
      </dsp:nvSpPr>
      <dsp:spPr>
        <a:xfrm rot="5400000">
          <a:off x="8960679" y="52382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8830112"/>
            <a:satOff val="35388"/>
            <a:lumOff val="7669"/>
            <a:alphaOff val="0"/>
          </a:schemeClr>
        </a:solidFill>
        <a:ln w="25400" cap="flat" cmpd="sng" algn="ctr">
          <a:solidFill>
            <a:schemeClr val="accent5">
              <a:hueOff val="-8830112"/>
              <a:satOff val="35388"/>
              <a:lumOff val="7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A67E7-C959-42FC-81C7-402E091E65A8}">
      <dsp:nvSpPr>
        <dsp:cNvPr id="0" name=""/>
        <dsp:cNvSpPr/>
      </dsp:nvSpPr>
      <dsp:spPr>
        <a:xfrm>
          <a:off x="8889855" y="263718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Perl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889855" y="263718"/>
        <a:ext cx="638572" cy="559746"/>
      </dsp:txXfrm>
    </dsp:sp>
    <dsp:sp modelId="{1C45A139-EB57-449D-B04D-69A9B16C2CFB}">
      <dsp:nvSpPr>
        <dsp:cNvPr id="0" name=""/>
        <dsp:cNvSpPr/>
      </dsp:nvSpPr>
      <dsp:spPr>
        <a:xfrm>
          <a:off x="9408007" y="308"/>
          <a:ext cx="120485" cy="120485"/>
        </a:xfrm>
        <a:prstGeom prst="triangle">
          <a:avLst>
            <a:gd name="adj" fmla="val 100000"/>
          </a:avLst>
        </a:prstGeom>
        <a:solidFill>
          <a:schemeClr val="accent5">
            <a:hueOff val="-9381994"/>
            <a:satOff val="37599"/>
            <a:lumOff val="8149"/>
            <a:alphaOff val="0"/>
          </a:schemeClr>
        </a:solidFill>
        <a:ln w="25400" cap="flat" cmpd="sng" algn="ctr">
          <a:solidFill>
            <a:schemeClr val="accent5">
              <a:hueOff val="-9381994"/>
              <a:satOff val="37599"/>
              <a:lumOff val="81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69FE-AD1E-4907-8D0A-29D674F6D2E4}">
      <dsp:nvSpPr>
        <dsp:cNvPr id="0" name=""/>
        <dsp:cNvSpPr/>
      </dsp:nvSpPr>
      <dsp:spPr>
        <a:xfrm rot="5400000">
          <a:off x="9742416" y="-141059"/>
          <a:ext cx="425077" cy="70731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30DB8-1BCA-40D5-86A4-D9580470D212}">
      <dsp:nvSpPr>
        <dsp:cNvPr id="0" name=""/>
        <dsp:cNvSpPr/>
      </dsp:nvSpPr>
      <dsp:spPr>
        <a:xfrm>
          <a:off x="9671592" y="70276"/>
          <a:ext cx="638572" cy="559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smtClean="0"/>
            <a:t>PHP</a:t>
          </a:r>
          <a:endParaRPr lang="zh-CN" altLang="en-US" sz="1800" kern="1200"/>
        </a:p>
      </dsp:txBody>
      <dsp:txXfrm>
        <a:off x="9671592" y="70276"/>
        <a:ext cx="638572" cy="55974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程序语言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2.1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程序特征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422023" y="210753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2.2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程序结构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程序员语言介绍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2.4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软件开发方法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0FF-5D8D-4DE4-9D41-659B328C102D}" type="datetimeFigureOut">
              <a:rPr lang="zh-CN" altLang="en-US" smtClean="0"/>
              <a:pPr/>
              <a:t>2018/3/2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3C1C9-88D5-4A86-9A4D-91BBFB21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1579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0E45F-9B1D-4326-8A23-B35B420AC051}" type="datetimeFigureOut">
              <a:rPr lang="zh-CN" altLang="en-US" smtClean="0"/>
              <a:pPr/>
              <a:t>2018/3/2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8EBE-BCAA-40A2-AA4E-D08440DEE6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8033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2013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817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217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217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217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217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68EBE-BCAA-40A2-AA4E-D08440DEE6F6}" type="slidenum">
              <a:rPr lang="zh-CN" altLang="en-US" smtClean="0"/>
              <a:pPr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5313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27322"/>
            <a:ext cx="11648263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marR="0" indent="-36000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 baseline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 </a:t>
            </a:r>
            <a:endParaRPr lang="en-US" altLang="zh-CN" smtClean="0"/>
          </a:p>
          <a:p>
            <a:pPr lvl="2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192</a:t>
            </a:r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1709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1" y="627322"/>
            <a:ext cx="11648262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indent="-360000">
              <a:lnSpc>
                <a:spcPct val="100000"/>
              </a:lnSpc>
              <a:spcBef>
                <a:spcPts val="30"/>
              </a:spcBef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</a:t>
            </a:r>
            <a:endParaRPr lang="en-US" altLang="zh-CN" smtClean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205</a:t>
            </a:r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 dirty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26085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725195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467834"/>
            <a:ext cx="10972800" cy="565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754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22" r:id="rId2"/>
    <p:sldLayoutId id="2147484821" r:id="rId3"/>
  </p:sldLayoutIdLst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scratch.mit.edu/howto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ceprogramming.net/" TargetMode="External"/><Relationship Id="rId2" Type="http://schemas.openxmlformats.org/officeDocument/2006/relationships/hyperlink" Target="http://www.alice.org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blockly.googlecode.com/svn/trunk/apps/code/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dywt.com.cn/pdown.htm" TargetMode="Externa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p1.s.hjfile.cn/thread/201208/2012081521733333_554_o.jpg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 smtClean="0">
                <a:solidFill>
                  <a:srgbClr val="0000FF"/>
                </a:solidFill>
              </a:rPr>
              <a:t>Lecture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6  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计算机程序语言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6117305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2.1.3  C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语言程序结构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2.1.4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程序解释与编译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2.1.5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程序编辑与运行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2.1.1  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程序语言的发展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程序语言的类型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96726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程序设计语言</a:t>
            </a:r>
            <a:r>
              <a:rPr lang="zh-CN" altLang="zh-CN" b="1"/>
              <a:t>的学习</a:t>
            </a:r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大部分</a:t>
            </a:r>
            <a:r>
              <a:rPr lang="zh-CN" altLang="zh-CN"/>
              <a:t>应用程序</a:t>
            </a:r>
            <a:r>
              <a:rPr lang="zh-CN" altLang="zh-CN" smtClean="0"/>
              <a:t>开发</a:t>
            </a:r>
            <a:r>
              <a:rPr lang="zh-CN" altLang="en-US" smtClean="0"/>
              <a:t>具有</a:t>
            </a:r>
            <a:r>
              <a:rPr lang="zh-CN" altLang="zh-CN" smtClean="0"/>
              <a:t>初中</a:t>
            </a:r>
            <a:r>
              <a:rPr lang="zh-CN" altLang="zh-CN"/>
              <a:t>知识水平即</a:t>
            </a:r>
            <a:r>
              <a:rPr lang="zh-CN" altLang="zh-CN" smtClean="0"/>
              <a:t>可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程序设计中需要</a:t>
            </a:r>
            <a:r>
              <a:rPr lang="zh-CN" altLang="zh-CN"/>
              <a:t>记忆的英文单词并不</a:t>
            </a:r>
            <a:r>
              <a:rPr lang="zh-CN" altLang="zh-CN" smtClean="0"/>
              <a:t>多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高水平编程需要</a:t>
            </a:r>
            <a:r>
              <a:rPr lang="zh-CN" altLang="zh-CN"/>
              <a:t>查阅相应的英文技术</a:t>
            </a:r>
            <a:r>
              <a:rPr lang="zh-CN" altLang="zh-CN" smtClean="0"/>
              <a:t>文档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zh-CN" altLang="zh-CN" smtClean="0"/>
              <a:t>如</a:t>
            </a:r>
            <a:r>
              <a:rPr lang="en-US" altLang="zh-CN"/>
              <a:t>API</a:t>
            </a:r>
            <a:r>
              <a:rPr lang="zh-CN" altLang="zh-CN"/>
              <a:t>（应用程序编程接口</a:t>
            </a:r>
            <a:r>
              <a:rPr lang="zh-CN" altLang="zh-CN" smtClean="0"/>
              <a:t>）</a:t>
            </a:r>
            <a:r>
              <a:rPr lang="zh-CN" altLang="en-US" smtClean="0"/>
              <a:t>，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en-US" altLang="zh-CN" smtClean="0"/>
              <a:t>SDK</a:t>
            </a:r>
            <a:r>
              <a:rPr lang="zh-CN" altLang="zh-CN"/>
              <a:t>（软件开发工具包</a:t>
            </a:r>
            <a:r>
              <a:rPr lang="zh-CN" altLang="zh-CN" smtClean="0"/>
              <a:t>），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en-US" altLang="zh-CN" smtClean="0"/>
              <a:t>MSDN</a:t>
            </a:r>
            <a:r>
              <a:rPr lang="zh-CN" altLang="zh-CN"/>
              <a:t>（微软开发人员</a:t>
            </a:r>
            <a:r>
              <a:rPr lang="zh-CN" altLang="zh-CN" smtClean="0"/>
              <a:t>网络）。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学习编程语言</a:t>
            </a:r>
            <a:r>
              <a:rPr lang="zh-CN" altLang="en-US" smtClean="0"/>
              <a:t>的方法：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多</a:t>
            </a:r>
            <a:r>
              <a:rPr lang="zh-CN" altLang="zh-CN">
                <a:solidFill>
                  <a:srgbClr val="C00000"/>
                </a:solidFill>
              </a:rPr>
              <a:t>阅读优秀</a:t>
            </a:r>
            <a:r>
              <a:rPr lang="zh-CN" altLang="zh-CN" smtClean="0">
                <a:solidFill>
                  <a:srgbClr val="C00000"/>
                </a:solidFill>
              </a:rPr>
              <a:t>源程序</a:t>
            </a:r>
            <a:r>
              <a:rPr lang="zh-CN" altLang="en-US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多</a:t>
            </a:r>
            <a:r>
              <a:rPr lang="zh-CN" altLang="zh-CN">
                <a:solidFill>
                  <a:srgbClr val="C00000"/>
                </a:solidFill>
              </a:rPr>
              <a:t>练习编写</a:t>
            </a:r>
            <a:r>
              <a:rPr lang="zh-CN" altLang="zh-CN" smtClean="0">
                <a:solidFill>
                  <a:srgbClr val="C00000"/>
                </a:solidFill>
              </a:rPr>
              <a:t>程序</a:t>
            </a:r>
            <a:r>
              <a:rPr lang="zh-CN" altLang="en-US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多</a:t>
            </a:r>
            <a:r>
              <a:rPr lang="zh-CN" altLang="zh-CN">
                <a:solidFill>
                  <a:srgbClr val="C00000"/>
                </a:solidFill>
              </a:rPr>
              <a:t>思考如何解决身边的问题。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698" y="1782059"/>
            <a:ext cx="4230281" cy="317271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073347" y="5273748"/>
            <a:ext cx="9154632" cy="1584251"/>
          </a:xfrm>
          <a:prstGeom prst="round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计算机是一台笨拙的机器，具有从事令人难以置信的聪明工作的能力，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计算机程序员则是一些聪明的人，具有从事令人难以置信的笨拙工作的能力。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简而言之，计算机与程序员实现了完美的配合。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——Jamie Shiers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7814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推荐</a:t>
            </a:r>
            <a:r>
              <a:rPr lang="zh-CN" altLang="zh-CN" dirty="0" smtClean="0"/>
              <a:t>入门</a:t>
            </a:r>
            <a:r>
              <a:rPr lang="zh-CN" altLang="zh-CN" dirty="0"/>
              <a:t>程序</a:t>
            </a:r>
            <a:r>
              <a:rPr lang="zh-CN" altLang="zh-CN" dirty="0" smtClean="0"/>
              <a:t>语言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RAPTOR</a:t>
            </a:r>
            <a:r>
              <a:rPr lang="zh-CN" altLang="en-US" dirty="0" smtClean="0"/>
              <a:t>，适用</a:t>
            </a:r>
            <a:r>
              <a:rPr lang="zh-CN" altLang="zh-CN" dirty="0" smtClean="0"/>
              <a:t>所有专业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smtClean="0"/>
              <a:t>Scratch</a:t>
            </a:r>
            <a:r>
              <a:rPr lang="zh-CN" altLang="en-US" smtClean="0"/>
              <a:t>、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Alice</a:t>
            </a:r>
            <a:r>
              <a:rPr lang="zh-CN" altLang="en-US" smtClean="0"/>
              <a:t>，</a:t>
            </a:r>
            <a:r>
              <a:rPr lang="zh-CN" altLang="en-US" dirty="0" smtClean="0"/>
              <a:t>适用</a:t>
            </a:r>
            <a:r>
              <a:rPr lang="zh-CN" altLang="zh-CN" dirty="0" smtClean="0"/>
              <a:t>艺术专业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en-US" altLang="zh-CN" dirty="0" err="1" smtClean="0"/>
              <a:t>Blockly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易语言</a:t>
            </a:r>
            <a:r>
              <a:rPr lang="zh-CN" altLang="en-US" dirty="0"/>
              <a:t>，</a:t>
            </a:r>
            <a:r>
              <a:rPr lang="zh-CN" altLang="en-US" dirty="0" smtClean="0"/>
              <a:t>适用</a:t>
            </a:r>
            <a:r>
              <a:rPr lang="zh-CN" altLang="zh-CN" dirty="0" smtClean="0"/>
              <a:t>文科专业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</a:t>
            </a:r>
            <a:r>
              <a:rPr lang="zh-CN" altLang="en-US" dirty="0"/>
              <a:t>，</a:t>
            </a:r>
            <a:r>
              <a:rPr lang="zh-CN" altLang="en-US" dirty="0" smtClean="0"/>
              <a:t>适用</a:t>
            </a:r>
            <a:r>
              <a:rPr lang="zh-CN" altLang="zh-CN" dirty="0" smtClean="0"/>
              <a:t>经管</a:t>
            </a:r>
            <a:r>
              <a:rPr lang="zh-CN" altLang="en-US" dirty="0"/>
              <a:t>、生物、</a:t>
            </a:r>
            <a:r>
              <a:rPr lang="zh-CN" altLang="zh-CN" dirty="0" smtClean="0"/>
              <a:t>化工</a:t>
            </a:r>
            <a:r>
              <a:rPr lang="zh-CN" altLang="en-US" dirty="0" smtClean="0"/>
              <a:t>等</a:t>
            </a:r>
            <a:r>
              <a:rPr lang="zh-CN" altLang="zh-CN" dirty="0" smtClean="0"/>
              <a:t>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</a:t>
            </a:r>
            <a:r>
              <a:rPr lang="zh-CN" altLang="en-US" dirty="0" smtClean="0"/>
              <a:t>，</a:t>
            </a:r>
            <a:r>
              <a:rPr lang="zh-CN" altLang="en-US" dirty="0"/>
              <a:t>适用</a:t>
            </a:r>
            <a:r>
              <a:rPr lang="zh-CN" altLang="zh-CN" dirty="0" smtClean="0"/>
              <a:t>工业控制</a:t>
            </a:r>
            <a:r>
              <a:rPr lang="zh-CN" altLang="en-US" dirty="0"/>
              <a:t>、</a:t>
            </a:r>
            <a:r>
              <a:rPr lang="zh-CN" altLang="en-US" dirty="0" smtClean="0"/>
              <a:t>机械</a:t>
            </a:r>
            <a:r>
              <a:rPr lang="zh-CN" altLang="en-US" dirty="0"/>
              <a:t>等</a:t>
            </a:r>
            <a:r>
              <a:rPr lang="zh-CN" altLang="zh-CN" dirty="0" smtClean="0"/>
              <a:t>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</a:t>
            </a:r>
            <a:r>
              <a:rPr lang="zh-CN" altLang="en-US" dirty="0"/>
              <a:t> ，</a:t>
            </a:r>
            <a:r>
              <a:rPr lang="zh-CN" altLang="en-US" dirty="0" smtClean="0"/>
              <a:t>适用</a:t>
            </a:r>
            <a:r>
              <a:rPr lang="zh-CN" altLang="zh-CN" dirty="0"/>
              <a:t>计算机</a:t>
            </a:r>
            <a:r>
              <a:rPr lang="zh-CN" altLang="zh-CN" dirty="0" smtClean="0"/>
              <a:t>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PHP</a:t>
            </a:r>
            <a:r>
              <a:rPr lang="zh-CN" altLang="zh-CN" dirty="0"/>
              <a:t>、</a:t>
            </a:r>
            <a:r>
              <a:rPr lang="en-US" altLang="zh-CN" dirty="0" smtClean="0"/>
              <a:t>Python</a:t>
            </a:r>
            <a:r>
              <a:rPr lang="zh-CN" altLang="en-US" dirty="0"/>
              <a:t> ，</a:t>
            </a:r>
            <a:r>
              <a:rPr lang="zh-CN" altLang="en-US" dirty="0" smtClean="0"/>
              <a:t>适用</a:t>
            </a:r>
            <a:r>
              <a:rPr lang="zh-CN" altLang="zh-CN" dirty="0"/>
              <a:t>互联网</a:t>
            </a:r>
            <a:r>
              <a:rPr lang="zh-CN" altLang="zh-CN" dirty="0" smtClean="0"/>
              <a:t>专业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Matlab</a:t>
            </a:r>
            <a:r>
              <a:rPr lang="zh-CN" altLang="en-US" dirty="0"/>
              <a:t> ，</a:t>
            </a:r>
            <a:r>
              <a:rPr lang="zh-CN" altLang="en-US" dirty="0" smtClean="0"/>
              <a:t>适用</a:t>
            </a:r>
            <a:r>
              <a:rPr lang="zh-CN" altLang="en-US" dirty="0"/>
              <a:t>通信、数学、</a:t>
            </a:r>
            <a:r>
              <a:rPr lang="zh-CN" altLang="en-US" dirty="0" smtClean="0"/>
              <a:t>物理</a:t>
            </a:r>
            <a:r>
              <a:rPr lang="zh-CN" altLang="zh-CN" dirty="0" smtClean="0"/>
              <a:t>等专业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308677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en-US" altLang="zh-CN" b="1" smtClean="0"/>
              <a:t>Scratch</a:t>
            </a:r>
            <a:r>
              <a:rPr lang="zh-CN" altLang="zh-CN" b="1"/>
              <a:t>图形化游戏编程介绍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Scratch</a:t>
            </a:r>
            <a:r>
              <a:rPr lang="zh-CN" altLang="zh-CN"/>
              <a:t>是</a:t>
            </a:r>
            <a:r>
              <a:rPr lang="zh-CN" altLang="zh-CN" smtClean="0"/>
              <a:t>美国麻省理工学院开发的编程</a:t>
            </a:r>
            <a:r>
              <a:rPr lang="zh-CN" altLang="zh-CN"/>
              <a:t>软件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网址</a:t>
            </a:r>
            <a:r>
              <a:rPr lang="zh-CN" altLang="en-US" smtClean="0"/>
              <a:t>：</a:t>
            </a:r>
            <a:r>
              <a:rPr lang="en-US" altLang="zh-CN" smtClean="0"/>
              <a:t> </a:t>
            </a:r>
            <a:r>
              <a:rPr lang="en-US" altLang="zh-CN">
                <a:hlinkClick r:id="rId2"/>
              </a:rPr>
              <a:t>http://</a:t>
            </a:r>
            <a:r>
              <a:rPr lang="en-US" altLang="zh-CN" smtClean="0">
                <a:hlinkClick r:id="rId2"/>
              </a:rPr>
              <a:t>scratch.mit.edu/howto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Scratch</a:t>
            </a:r>
            <a:r>
              <a:rPr lang="zh-CN" altLang="en-US" smtClean="0"/>
              <a:t>特征：</a:t>
            </a:r>
            <a:endParaRPr lang="en-US" altLang="zh-CN" smtClean="0"/>
          </a:p>
          <a:p>
            <a:pPr lvl="2"/>
            <a:r>
              <a:rPr lang="zh-CN" altLang="zh-CN" smtClean="0"/>
              <a:t>不</a:t>
            </a:r>
            <a:r>
              <a:rPr lang="zh-CN" altLang="zh-CN"/>
              <a:t>需要编写任何</a:t>
            </a:r>
            <a:r>
              <a:rPr lang="zh-CN" altLang="zh-CN" smtClean="0"/>
              <a:t>程序代码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用</a:t>
            </a:r>
            <a:r>
              <a:rPr lang="zh-CN" altLang="zh-CN"/>
              <a:t>鼠标拖</a:t>
            </a:r>
            <a:r>
              <a:rPr lang="zh-CN" altLang="zh-CN" smtClean="0"/>
              <a:t>拽图形</a:t>
            </a:r>
            <a:r>
              <a:rPr lang="zh-CN" altLang="zh-CN"/>
              <a:t>模块就可以</a:t>
            </a:r>
            <a:r>
              <a:rPr lang="zh-CN" altLang="zh-CN" smtClean="0"/>
              <a:t>对动画</a:t>
            </a:r>
            <a:r>
              <a:rPr lang="zh-CN" altLang="zh-CN"/>
              <a:t>进行</a:t>
            </a:r>
            <a:r>
              <a:rPr lang="zh-CN" altLang="zh-CN" smtClean="0"/>
              <a:t>编程。</a:t>
            </a:r>
            <a:endParaRPr lang="en-US" altLang="zh-CN" smtClean="0"/>
          </a:p>
          <a:p>
            <a:pPr lvl="2"/>
            <a:endParaRPr lang="en-US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</a:t>
            </a:r>
            <a:r>
              <a:rPr lang="en-US" altLang="zh-CN"/>
              <a:t>Scratch</a:t>
            </a:r>
            <a:r>
              <a:rPr lang="zh-CN" altLang="zh-CN"/>
              <a:t>的功能</a:t>
            </a:r>
          </a:p>
          <a:p>
            <a:pPr lvl="2"/>
            <a:r>
              <a:rPr lang="zh-CN" altLang="zh-CN" smtClean="0"/>
              <a:t>很</a:t>
            </a:r>
            <a:r>
              <a:rPr lang="zh-CN" altLang="zh-CN"/>
              <a:t>容易创造出交互式游戏和</a:t>
            </a:r>
            <a:r>
              <a:rPr lang="zh-CN" altLang="zh-CN" smtClean="0"/>
              <a:t>动画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官方</a:t>
            </a:r>
            <a:r>
              <a:rPr lang="zh-CN" altLang="zh-CN"/>
              <a:t>网站</a:t>
            </a:r>
            <a:r>
              <a:rPr lang="zh-CN" altLang="zh-CN" smtClean="0"/>
              <a:t>有</a:t>
            </a:r>
            <a:r>
              <a:rPr lang="zh-CN" altLang="en-US" smtClean="0"/>
              <a:t>大量</a:t>
            </a:r>
            <a:r>
              <a:rPr lang="zh-CN" altLang="zh-CN" smtClean="0"/>
              <a:t>资源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提供</a:t>
            </a:r>
            <a:r>
              <a:rPr lang="en-US" altLang="zh-CN" smtClean="0"/>
              <a:t>70</a:t>
            </a:r>
            <a:r>
              <a:rPr lang="zh-CN" altLang="zh-CN"/>
              <a:t>多个动画</a:t>
            </a:r>
            <a:r>
              <a:rPr lang="zh-CN" altLang="zh-CN" smtClean="0"/>
              <a:t>游戏</a:t>
            </a:r>
            <a:r>
              <a:rPr lang="zh-CN" altLang="en-US" smtClean="0"/>
              <a:t>，</a:t>
            </a:r>
            <a:r>
              <a:rPr lang="en-US" altLang="zh-CN" smtClean="0"/>
              <a:t>600</a:t>
            </a:r>
            <a:r>
              <a:rPr lang="zh-CN" altLang="zh-CN"/>
              <a:t>多个</a:t>
            </a:r>
            <a:r>
              <a:rPr lang="zh-CN" altLang="zh-CN" smtClean="0"/>
              <a:t>角色</a:t>
            </a:r>
            <a:r>
              <a:rPr lang="zh-CN" altLang="en-US" smtClean="0"/>
              <a:t>，</a:t>
            </a:r>
            <a:r>
              <a:rPr lang="en-US" altLang="zh-CN" smtClean="0"/>
              <a:t>70</a:t>
            </a:r>
            <a:r>
              <a:rPr lang="zh-CN" altLang="zh-CN"/>
              <a:t>多个背景</a:t>
            </a:r>
            <a:r>
              <a:rPr lang="zh-CN" altLang="zh-CN" smtClean="0"/>
              <a:t>图片</a:t>
            </a:r>
            <a:r>
              <a:rPr lang="zh-CN" altLang="en-US" smtClean="0"/>
              <a:t>，</a:t>
            </a:r>
            <a:r>
              <a:rPr lang="en-US" altLang="zh-CN" smtClean="0"/>
              <a:t>110</a:t>
            </a:r>
            <a:r>
              <a:rPr lang="zh-CN" altLang="zh-CN"/>
              <a:t>多个音频</a:t>
            </a:r>
            <a:r>
              <a:rPr lang="zh-CN" altLang="zh-CN" smtClean="0"/>
              <a:t>文件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允许</a:t>
            </a:r>
            <a:r>
              <a:rPr lang="zh-CN" altLang="zh-CN"/>
              <a:t>用户导入或制作</a:t>
            </a:r>
            <a:r>
              <a:rPr lang="zh-CN" altLang="zh-CN" smtClean="0"/>
              <a:t>素材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自动</a:t>
            </a:r>
            <a:r>
              <a:rPr lang="zh-CN" altLang="en-US" smtClean="0"/>
              <a:t>进入</a:t>
            </a:r>
            <a:r>
              <a:rPr lang="zh-CN" altLang="zh-CN" smtClean="0"/>
              <a:t>简体</a:t>
            </a:r>
            <a:r>
              <a:rPr lang="zh-CN" altLang="zh-CN"/>
              <a:t>中文界面。</a:t>
            </a:r>
          </a:p>
          <a:p>
            <a:pPr lvl="3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5783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Scratch</a:t>
            </a:r>
            <a:r>
              <a:rPr lang="zh-CN" altLang="en-US" smtClean="0"/>
              <a:t>编程界面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922" y="1070312"/>
            <a:ext cx="8661105" cy="57876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5783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03818"/>
            <a:ext cx="12192001" cy="62541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】Scratch</a:t>
            </a:r>
            <a:r>
              <a:rPr lang="zh-CN" altLang="zh-CN" dirty="0" smtClean="0"/>
              <a:t>程序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77643" y="3244334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Alice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5783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】Alice 3D</a:t>
            </a:r>
            <a:r>
              <a:rPr lang="zh-CN" altLang="en-US" smtClean="0"/>
              <a:t>动画游戏创作</a:t>
            </a:r>
            <a:r>
              <a:rPr lang="zh-CN" altLang="zh-CN" smtClean="0"/>
              <a:t>程序</a:t>
            </a:r>
            <a:endParaRPr lang="en-US" altLang="zh-CN" smtClean="0"/>
          </a:p>
          <a:p>
            <a:pPr lvl="1"/>
            <a:r>
              <a:rPr lang="en-US" altLang="zh-CN"/>
              <a:t>Alice</a:t>
            </a:r>
            <a:r>
              <a:rPr lang="zh-CN" altLang="en-US"/>
              <a:t>是卡内基</a:t>
            </a:r>
            <a:r>
              <a:rPr lang="en-US" altLang="zh-CN"/>
              <a:t>.</a:t>
            </a:r>
            <a:r>
              <a:rPr lang="zh-CN" altLang="en-US"/>
              <a:t>梅隆大学的可视化</a:t>
            </a:r>
            <a:r>
              <a:rPr lang="zh-CN" altLang="en-US" smtClean="0"/>
              <a:t>编程工具。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程序的功能：</a:t>
            </a:r>
            <a:endParaRPr lang="en-US" altLang="zh-CN"/>
          </a:p>
          <a:p>
            <a:pPr lvl="2"/>
            <a:r>
              <a:rPr lang="zh-CN" altLang="en-US" smtClean="0"/>
              <a:t>对象模型：模型库</a:t>
            </a:r>
            <a:r>
              <a:rPr lang="zh-CN" altLang="en-US"/>
              <a:t>内有几百个内建三维</a:t>
            </a:r>
            <a:r>
              <a:rPr lang="zh-CN" altLang="en-US" smtClean="0"/>
              <a:t>模型；</a:t>
            </a:r>
            <a:endParaRPr lang="en-US" altLang="zh-CN" smtClean="0"/>
          </a:p>
          <a:p>
            <a:pPr lvl="2"/>
            <a:r>
              <a:rPr lang="zh-CN" altLang="en-US" smtClean="0"/>
              <a:t>对象操作：移动</a:t>
            </a:r>
            <a:r>
              <a:rPr lang="zh-CN" altLang="en-US"/>
              <a:t>、转向、说、滚动、调整</a:t>
            </a:r>
            <a:r>
              <a:rPr lang="zh-CN" altLang="en-US" smtClean="0"/>
              <a:t>大小、颜色等；</a:t>
            </a:r>
            <a:endParaRPr lang="en-US" altLang="zh-CN" smtClean="0"/>
          </a:p>
          <a:p>
            <a:pPr lvl="2"/>
            <a:r>
              <a:rPr lang="zh-CN" altLang="en-US" sz="2000" smtClean="0"/>
              <a:t>编程操作：通过</a:t>
            </a:r>
            <a:r>
              <a:rPr lang="zh-CN" altLang="en-US" sz="2000"/>
              <a:t>鼠标拖拽屏幕上的语句和对象，来指挥对象动作，生成动画</a:t>
            </a:r>
            <a:r>
              <a:rPr lang="zh-CN" altLang="en-US" sz="2000" smtClean="0"/>
              <a:t>效果；</a:t>
            </a:r>
            <a:endParaRPr lang="en-US" altLang="zh-CN" sz="2000" smtClean="0"/>
          </a:p>
          <a:p>
            <a:pPr lvl="2"/>
            <a:r>
              <a:rPr lang="zh-CN" altLang="en-US" sz="2000" smtClean="0"/>
              <a:t>程序运行：程序执行</a:t>
            </a:r>
            <a:r>
              <a:rPr lang="zh-CN" altLang="en-US" sz="2000"/>
              <a:t>过程以动画</a:t>
            </a:r>
            <a:r>
              <a:rPr lang="zh-CN" altLang="en-US" sz="2000" smtClean="0"/>
              <a:t>表示，随时</a:t>
            </a:r>
            <a:r>
              <a:rPr lang="zh-CN" altLang="en-US" sz="2000"/>
              <a:t>看到所编</a:t>
            </a:r>
            <a:r>
              <a:rPr lang="zh-CN" altLang="en-US" sz="2000" smtClean="0"/>
              <a:t>程序的运行结果。</a:t>
            </a:r>
            <a:endParaRPr lang="en-US" altLang="zh-CN" sz="2000" smtClean="0"/>
          </a:p>
          <a:p>
            <a:pPr lvl="2"/>
            <a:endParaRPr lang="en-US" altLang="zh-CN" sz="2000"/>
          </a:p>
          <a:p>
            <a:pPr lvl="1"/>
            <a:r>
              <a:rPr lang="en-US" altLang="zh-CN"/>
              <a:t>ACM/IEEE CS2013</a:t>
            </a:r>
            <a:r>
              <a:rPr lang="zh-CN" altLang="en-US"/>
              <a:t>推荐：</a:t>
            </a:r>
            <a:endParaRPr lang="en-US" altLang="zh-CN"/>
          </a:p>
          <a:p>
            <a:pPr marL="360000" lvl="2" indent="0">
              <a:buNone/>
            </a:pPr>
            <a:r>
              <a:rPr lang="zh-CN" altLang="zh-CN"/>
              <a:t>可视化程序设计语言，如</a:t>
            </a:r>
            <a:r>
              <a:rPr lang="en-US" altLang="zh-CN"/>
              <a:t>Alice</a:t>
            </a:r>
            <a:r>
              <a:rPr lang="zh-CN" altLang="zh-CN"/>
              <a:t>和</a:t>
            </a:r>
            <a:r>
              <a:rPr lang="en-US" altLang="zh-CN"/>
              <a:t>Scratch</a:t>
            </a:r>
            <a:r>
              <a:rPr lang="zh-CN" altLang="zh-CN"/>
              <a:t>，也成为受欢迎的选择</a:t>
            </a:r>
            <a:r>
              <a:rPr lang="zh-CN" altLang="en-US"/>
              <a:t>。</a:t>
            </a:r>
            <a:endParaRPr lang="en-US" altLang="zh-CN"/>
          </a:p>
          <a:p>
            <a:pPr lvl="1"/>
            <a:endParaRPr lang="arn-CL" altLang="zh-CN" smtClean="0"/>
          </a:p>
          <a:p>
            <a:pPr lvl="1"/>
            <a:r>
              <a:rPr lang="arn-CL" altLang="zh-CN" smtClean="0"/>
              <a:t>Alice </a:t>
            </a:r>
            <a:r>
              <a:rPr lang="zh-CN" altLang="en-US"/>
              <a:t>资源</a:t>
            </a:r>
          </a:p>
          <a:p>
            <a:pPr marL="360000" lvl="2" indent="0">
              <a:buNone/>
            </a:pPr>
            <a:r>
              <a:rPr lang="arn-CL" altLang="zh-CN">
                <a:hlinkClick r:id="rId2"/>
              </a:rPr>
              <a:t>http://</a:t>
            </a:r>
            <a:r>
              <a:rPr lang="arn-CL" altLang="zh-CN" smtClean="0">
                <a:hlinkClick r:id="rId2"/>
              </a:rPr>
              <a:t>www.alice.org</a:t>
            </a:r>
            <a:endParaRPr lang="arn-CL" altLang="zh-CN" smtClean="0"/>
          </a:p>
          <a:p>
            <a:pPr marL="360000" lvl="2" indent="0">
              <a:buNone/>
            </a:pPr>
            <a:r>
              <a:rPr lang="arn-CL" altLang="zh-CN" smtClean="0">
                <a:hlinkClick r:id="rId3"/>
              </a:rPr>
              <a:t>http</a:t>
            </a:r>
            <a:r>
              <a:rPr lang="arn-CL" altLang="zh-CN">
                <a:hlinkClick r:id="rId3"/>
              </a:rPr>
              <a:t>://</a:t>
            </a:r>
            <a:r>
              <a:rPr lang="arn-CL" altLang="zh-CN" smtClean="0">
                <a:hlinkClick r:id="rId3"/>
              </a:rPr>
              <a:t>www.aliceprogramming.net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547607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】Alice 3D</a:t>
            </a:r>
            <a:r>
              <a:rPr lang="zh-CN" altLang="en-US" smtClean="0"/>
              <a:t>动画游戏创作</a:t>
            </a:r>
            <a:r>
              <a:rPr lang="zh-CN" altLang="zh-CN" smtClean="0"/>
              <a:t>程序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主要</a:t>
            </a:r>
            <a:r>
              <a:rPr lang="zh-CN" altLang="en-US"/>
              <a:t>分区 </a:t>
            </a:r>
          </a:p>
          <a:p>
            <a:pPr lvl="2"/>
            <a:r>
              <a:rPr lang="zh-CN" altLang="en-US"/>
              <a:t>对象树</a:t>
            </a:r>
          </a:p>
          <a:p>
            <a:pPr lvl="2"/>
            <a:r>
              <a:rPr lang="zh-CN" altLang="en-US"/>
              <a:t>细节区</a:t>
            </a:r>
          </a:p>
          <a:p>
            <a:pPr lvl="2"/>
            <a:r>
              <a:rPr lang="zh-CN" altLang="en-US"/>
              <a:t>场景窗囗 </a:t>
            </a:r>
          </a:p>
          <a:p>
            <a:pPr lvl="2"/>
            <a:r>
              <a:rPr lang="zh-CN" altLang="en-US"/>
              <a:t>编辑区</a:t>
            </a:r>
          </a:p>
          <a:p>
            <a:pPr lvl="2"/>
            <a:r>
              <a:rPr lang="zh-CN" altLang="en-US"/>
              <a:t>事件区</a:t>
            </a:r>
          </a:p>
          <a:p>
            <a:pPr lvl="1"/>
            <a:endParaRPr lang="en-US" altLang="zh-CN" smtClean="0"/>
          </a:p>
          <a:p>
            <a:pPr marL="360000" lvl="2" indent="0">
              <a:buNone/>
            </a:pPr>
            <a:endParaRPr lang="zh-CN" altLang="en-US"/>
          </a:p>
          <a:p>
            <a:pPr lvl="2"/>
            <a:endParaRPr lang="zh-CN" altLang="en-US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2563" y="1177371"/>
            <a:ext cx="6237401" cy="4642485"/>
          </a:xfrm>
          <a:prstGeom prst="rect">
            <a:avLst/>
          </a:prstGeom>
          <a:noFill/>
          <a:ln/>
        </p:spPr>
      </p:pic>
      <p:cxnSp>
        <p:nvCxnSpPr>
          <p:cNvPr id="6" name="直接箭头连接符 5"/>
          <p:cNvCxnSpPr/>
          <p:nvPr/>
        </p:nvCxnSpPr>
        <p:spPr>
          <a:xfrm flipV="1">
            <a:off x="2030819" y="1924493"/>
            <a:ext cx="552893" cy="106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030819" y="2310810"/>
            <a:ext cx="1212111" cy="19315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314729" y="2580169"/>
            <a:ext cx="278890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076893" y="2920410"/>
            <a:ext cx="3164958" cy="9657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030819" y="2753833"/>
            <a:ext cx="4316818" cy="52276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06" y="3997842"/>
            <a:ext cx="4512694" cy="2860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979816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en-US" altLang="zh-CN" b="1" smtClean="0"/>
              <a:t>Blockly</a:t>
            </a:r>
            <a:r>
              <a:rPr lang="zh-CN" altLang="zh-CN" b="1"/>
              <a:t>图形化编程介绍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Blockly</a:t>
            </a:r>
            <a:r>
              <a:rPr lang="zh-CN" altLang="en-US" smtClean="0"/>
              <a:t>是</a:t>
            </a:r>
            <a:r>
              <a:rPr lang="en-US" altLang="zh-CN" smtClean="0"/>
              <a:t>Google</a:t>
            </a:r>
            <a:r>
              <a:rPr lang="zh-CN" altLang="en-US" smtClean="0"/>
              <a:t>公司</a:t>
            </a:r>
            <a:r>
              <a:rPr lang="en-US" altLang="zh-CN" smtClean="0"/>
              <a:t>2012</a:t>
            </a:r>
            <a:r>
              <a:rPr lang="zh-CN" altLang="zh-CN" smtClean="0"/>
              <a:t>年</a:t>
            </a:r>
            <a:r>
              <a:rPr lang="zh-CN" altLang="zh-CN"/>
              <a:t>发布了一款可视化程序</a:t>
            </a:r>
            <a:r>
              <a:rPr lang="zh-CN" altLang="zh-CN" smtClean="0"/>
              <a:t>语言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它</a:t>
            </a:r>
            <a:r>
              <a:rPr lang="zh-CN" altLang="zh-CN"/>
              <a:t>非常</a:t>
            </a:r>
            <a:r>
              <a:rPr lang="zh-CN" altLang="zh-CN" smtClean="0"/>
              <a:t>类似</a:t>
            </a:r>
            <a:r>
              <a:rPr lang="en-US" altLang="zh-CN" smtClean="0"/>
              <a:t>MIT</a:t>
            </a:r>
            <a:r>
              <a:rPr lang="zh-CN" altLang="zh-CN" smtClean="0"/>
              <a:t>的</a:t>
            </a:r>
            <a:r>
              <a:rPr lang="en-US" altLang="zh-CN" smtClean="0"/>
              <a:t>Scratch</a:t>
            </a:r>
            <a:r>
              <a:rPr lang="zh-CN" altLang="zh-CN" smtClean="0"/>
              <a:t>，同样</a:t>
            </a:r>
            <a:r>
              <a:rPr lang="zh-CN" altLang="zh-CN"/>
              <a:t>是</a:t>
            </a:r>
            <a:r>
              <a:rPr lang="zh-CN" altLang="zh-CN" smtClean="0"/>
              <a:t>通过图形代码块构建程序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en-US" altLang="zh-CN" smtClean="0"/>
              <a:t>Blockly</a:t>
            </a:r>
            <a:r>
              <a:rPr lang="zh-CN" altLang="zh-CN" smtClean="0"/>
              <a:t>是在</a:t>
            </a:r>
            <a:r>
              <a:rPr lang="zh-CN" altLang="zh-CN"/>
              <a:t>网页上运行的图形化程序</a:t>
            </a:r>
            <a:r>
              <a:rPr lang="zh-CN" altLang="zh-CN" smtClean="0"/>
              <a:t>语言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它可以</a:t>
            </a:r>
            <a:r>
              <a:rPr lang="zh-CN" altLang="zh-CN"/>
              <a:t>生成</a:t>
            </a:r>
            <a:r>
              <a:rPr lang="en-US" altLang="zh-CN" smtClean="0"/>
              <a:t>JavaScript</a:t>
            </a:r>
            <a:r>
              <a:rPr lang="zh-CN" altLang="en-US" smtClean="0"/>
              <a:t>、</a:t>
            </a:r>
            <a:r>
              <a:rPr lang="en-US" altLang="zh-CN" smtClean="0"/>
              <a:t>Python</a:t>
            </a:r>
            <a:r>
              <a:rPr lang="zh-CN" altLang="en-US" smtClean="0"/>
              <a:t>、</a:t>
            </a:r>
            <a:r>
              <a:rPr lang="en-US" altLang="zh-CN" smtClean="0"/>
              <a:t>XML</a:t>
            </a:r>
            <a:r>
              <a:rPr lang="zh-CN" altLang="en-US" smtClean="0"/>
              <a:t>等程序</a:t>
            </a:r>
            <a:r>
              <a:rPr lang="zh-CN" altLang="zh-CN" smtClean="0"/>
              <a:t>代码。</a:t>
            </a:r>
            <a:endParaRPr lang="en-US" altLang="zh-CN" smtClean="0"/>
          </a:p>
          <a:p>
            <a:pPr lvl="1"/>
            <a:r>
              <a:rPr lang="zh-CN" altLang="zh-CN" smtClean="0"/>
              <a:t>网站</a:t>
            </a:r>
            <a:r>
              <a:rPr lang="zh-CN" altLang="en-US" smtClean="0"/>
              <a:t>：</a:t>
            </a:r>
            <a:r>
              <a:rPr lang="en-US" altLang="zh-CN" smtClean="0">
                <a:hlinkClick r:id="rId2"/>
              </a:rPr>
              <a:t>http</a:t>
            </a:r>
            <a:r>
              <a:rPr lang="en-US" altLang="zh-CN">
                <a:hlinkClick r:id="rId2"/>
              </a:rPr>
              <a:t>://blockly.googlecode.com/svn/trunk/apps/code</a:t>
            </a:r>
            <a:r>
              <a:rPr lang="en-US" altLang="zh-CN" smtClean="0">
                <a:hlinkClick r:id="rId2"/>
              </a:rPr>
              <a:t>/</a:t>
            </a:r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27" y="3214140"/>
            <a:ext cx="10152647" cy="36580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5783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en-US" altLang="zh-CN" dirty="0" err="1" smtClean="0"/>
              <a:t>Blockly</a:t>
            </a:r>
            <a:r>
              <a:rPr lang="zh-CN" altLang="en-US" dirty="0" smtClean="0"/>
              <a:t>编程应用。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339" y="1168696"/>
            <a:ext cx="7579698" cy="56920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5783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易</a:t>
            </a:r>
            <a:r>
              <a:rPr lang="zh-CN" altLang="zh-CN" b="1" dirty="0"/>
              <a:t>语言中文编程介绍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大连大有吴涛公司（地址</a:t>
            </a:r>
            <a:r>
              <a:rPr lang="zh-CN" altLang="zh-CN" dirty="0"/>
              <a:t>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www.dywt.com.cn/pdown.htm</a:t>
            </a:r>
            <a:r>
              <a:rPr lang="zh-CN" altLang="zh-CN" dirty="0" smtClean="0"/>
              <a:t>）开发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）易语言的功能</a:t>
            </a:r>
          </a:p>
          <a:p>
            <a:pPr lvl="2"/>
            <a:r>
              <a:rPr lang="zh-CN" altLang="zh-CN" b="1" dirty="0">
                <a:solidFill>
                  <a:srgbClr val="C00000"/>
                </a:solidFill>
              </a:rPr>
              <a:t>易语言中所有程序代码都采用汉字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支持中文程序语句</a:t>
            </a:r>
            <a:r>
              <a:rPr lang="zh-CN" altLang="zh-CN" dirty="0"/>
              <a:t>的快速</a:t>
            </a:r>
            <a:r>
              <a:rPr lang="zh-CN" altLang="zh-CN" dirty="0" smtClean="0"/>
              <a:t>录入</a:t>
            </a:r>
            <a:endParaRPr lang="en-US" altLang="zh-CN" dirty="0" smtClean="0"/>
          </a:p>
          <a:p>
            <a:pPr lvl="4"/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zh-CN" altLang="zh-CN" dirty="0" smtClean="0"/>
              <a:t>输入</a:t>
            </a:r>
            <a:r>
              <a:rPr lang="en-US" altLang="zh-CN" dirty="0"/>
              <a:t>for</a:t>
            </a:r>
            <a:r>
              <a:rPr lang="zh-CN" altLang="zh-CN" dirty="0"/>
              <a:t>或</a:t>
            </a:r>
            <a:r>
              <a:rPr lang="en-US" altLang="zh-CN" dirty="0" err="1"/>
              <a:t>xh</a:t>
            </a:r>
            <a:r>
              <a:rPr lang="zh-CN" altLang="zh-CN" dirty="0"/>
              <a:t>时，易语言会自动转换为汉字</a:t>
            </a:r>
            <a:r>
              <a:rPr lang="zh-CN" altLang="zh-CN" dirty="0" smtClean="0"/>
              <a:t>“循环”。</a:t>
            </a:r>
            <a:endParaRPr lang="zh-CN" altLang="zh-CN" dirty="0"/>
          </a:p>
          <a:p>
            <a:pPr lvl="2"/>
            <a:r>
              <a:rPr lang="zh-CN" altLang="zh-CN" dirty="0" smtClean="0"/>
              <a:t>变量</a:t>
            </a:r>
            <a:r>
              <a:rPr lang="zh-CN" altLang="zh-CN" dirty="0"/>
              <a:t>声明采用</a:t>
            </a:r>
            <a:r>
              <a:rPr lang="zh-CN" altLang="zh-CN" dirty="0" smtClean="0"/>
              <a:t>填表方法，简化</a:t>
            </a:r>
            <a:r>
              <a:rPr lang="zh-CN" altLang="zh-CN" dirty="0"/>
              <a:t>和规范了变量声明的工作。</a:t>
            </a:r>
          </a:p>
          <a:p>
            <a:pPr lvl="2"/>
            <a:r>
              <a:rPr lang="zh-CN" altLang="zh-CN" dirty="0" smtClean="0"/>
              <a:t>能与常用程序</a:t>
            </a:r>
            <a:r>
              <a:rPr lang="zh-CN" altLang="zh-CN" dirty="0"/>
              <a:t>语言互相调用</a:t>
            </a:r>
            <a:r>
              <a:rPr lang="zh-CN" altLang="zh-CN" dirty="0" smtClean="0"/>
              <a:t>，充分</a:t>
            </a:r>
            <a:r>
              <a:rPr lang="zh-CN" altLang="zh-CN" dirty="0"/>
              <a:t>利用现有的</a:t>
            </a:r>
            <a:r>
              <a:rPr lang="en-US" altLang="zh-CN" dirty="0"/>
              <a:t>API</a:t>
            </a:r>
            <a:r>
              <a:rPr lang="zh-CN" altLang="zh-CN" sz="1600" dirty="0"/>
              <a:t>（应用程序接口</a:t>
            </a:r>
            <a:r>
              <a:rPr lang="zh-CN" altLang="zh-CN" sz="1600" dirty="0" smtClean="0"/>
              <a:t>）</a:t>
            </a:r>
            <a:r>
              <a:rPr lang="zh-CN" altLang="zh-CN" dirty="0" smtClean="0"/>
              <a:t>等组件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易</a:t>
            </a:r>
            <a:r>
              <a:rPr lang="zh-CN" altLang="zh-CN" dirty="0"/>
              <a:t>语言</a:t>
            </a:r>
            <a:r>
              <a:rPr lang="zh-CN" altLang="zh-CN" dirty="0" smtClean="0"/>
              <a:t>采用结构化</a:t>
            </a:r>
            <a:r>
              <a:rPr lang="zh-CN" altLang="zh-CN" dirty="0"/>
              <a:t>、面向对象、集成化</a:t>
            </a:r>
            <a:r>
              <a:rPr lang="zh-CN" altLang="zh-CN" dirty="0" smtClean="0"/>
              <a:t>等技术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可以</a:t>
            </a:r>
            <a:r>
              <a:rPr lang="zh-CN" altLang="zh-CN" dirty="0"/>
              <a:t>满足绝大部分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Linux</a:t>
            </a:r>
            <a:r>
              <a:rPr lang="zh-CN" altLang="zh-CN" dirty="0" smtClean="0"/>
              <a:t>编程需求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458" y="4508205"/>
            <a:ext cx="5065542" cy="2349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8428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/>
              <a:t>易语言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程序案例。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5917"/>
            <a:ext cx="12191999" cy="57420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8428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语言的发展趋势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en-US" smtClean="0"/>
              <a:t>程序</a:t>
            </a:r>
            <a:r>
              <a:rPr lang="zh-CN" altLang="zh-CN" dirty="0" smtClean="0"/>
              <a:t>语言结构变化很少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主要成绩</a:t>
            </a:r>
            <a:r>
              <a:rPr lang="zh-CN" altLang="en-US" dirty="0" smtClean="0"/>
              <a:t>是</a:t>
            </a:r>
            <a:r>
              <a:rPr lang="zh-CN" altLang="zh-CN" dirty="0" smtClean="0"/>
              <a:t>设计</a:t>
            </a:r>
            <a:r>
              <a:rPr lang="zh-CN" altLang="zh-CN" dirty="0"/>
              <a:t>框架和设计工具的</a:t>
            </a:r>
            <a:r>
              <a:rPr lang="zh-CN" altLang="zh-CN" dirty="0" smtClean="0"/>
              <a:t>改进。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例如</a:t>
            </a:r>
            <a:r>
              <a:rPr lang="zh-CN" altLang="zh-CN" dirty="0" smtClean="0"/>
              <a:t>，微软</a:t>
            </a:r>
            <a:r>
              <a:rPr lang="en-US" altLang="zh-CN" dirty="0" smtClean="0"/>
              <a:t>.</a:t>
            </a:r>
            <a:r>
              <a:rPr lang="en-US" altLang="zh-CN" dirty="0"/>
              <a:t>NET Framework</a:t>
            </a:r>
            <a:r>
              <a:rPr lang="zh-CN" altLang="zh-CN" dirty="0" smtClean="0"/>
              <a:t>框架有超过</a:t>
            </a:r>
            <a:r>
              <a:rPr lang="en-US" altLang="zh-CN" dirty="0"/>
              <a:t>1</a:t>
            </a:r>
            <a:r>
              <a:rPr lang="zh-CN" altLang="zh-CN" dirty="0"/>
              <a:t>万个类和</a:t>
            </a:r>
            <a:r>
              <a:rPr lang="en-US" altLang="zh-CN" dirty="0"/>
              <a:t>10</a:t>
            </a:r>
            <a:r>
              <a:rPr lang="zh-CN" altLang="zh-CN" dirty="0"/>
              <a:t>万个方法（子程序）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4"/>
            <a:r>
              <a:rPr lang="zh-CN" altLang="zh-CN" dirty="0" smtClean="0"/>
              <a:t>例如，程序</a:t>
            </a:r>
            <a:r>
              <a:rPr lang="zh-CN" altLang="zh-CN" dirty="0"/>
              <a:t>集成开发</a:t>
            </a:r>
            <a:r>
              <a:rPr lang="zh-CN" altLang="zh-CN" dirty="0" smtClean="0"/>
              <a:t>环境包含：</a:t>
            </a:r>
            <a:r>
              <a:rPr lang="zh-CN" altLang="zh-CN" dirty="0"/>
              <a:t>指令彩色显示，指令和函数提示，错误提示，自动递进，自动收缩，集成调试器和编译器等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语言</a:t>
            </a:r>
            <a:r>
              <a:rPr lang="zh-CN" altLang="zh-CN" dirty="0"/>
              <a:t>抽象</a:t>
            </a:r>
            <a:r>
              <a:rPr lang="zh-CN" altLang="zh-CN" dirty="0" smtClean="0"/>
              <a:t>级别</a:t>
            </a:r>
            <a:r>
              <a:rPr lang="zh-CN" altLang="en-US" dirty="0" smtClean="0"/>
              <a:t>越</a:t>
            </a:r>
            <a:r>
              <a:rPr lang="zh-CN" altLang="zh-CN" dirty="0" smtClean="0"/>
              <a:t>高</a:t>
            </a:r>
            <a:r>
              <a:rPr lang="zh-CN" altLang="zh-CN" dirty="0"/>
              <a:t>，语言表现力</a:t>
            </a:r>
            <a:r>
              <a:rPr lang="zh-CN" altLang="zh-CN" dirty="0" smtClean="0"/>
              <a:t>越强大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1"/>
            <a:r>
              <a:rPr lang="zh-CN" altLang="zh-CN" dirty="0"/>
              <a:t>程序语言发展趋势：</a:t>
            </a:r>
            <a:endParaRPr lang="en-US" altLang="zh-CN" dirty="0"/>
          </a:p>
          <a:p>
            <a:pPr lvl="2"/>
            <a:r>
              <a:rPr lang="zh-CN" altLang="zh-CN" b="1" dirty="0">
                <a:solidFill>
                  <a:srgbClr val="C00000"/>
                </a:solidFill>
              </a:rPr>
              <a:t>声明式编程</a:t>
            </a:r>
            <a:r>
              <a:rPr lang="zh-CN" altLang="zh-CN" b="1" dirty="0" smtClean="0">
                <a:solidFill>
                  <a:srgbClr val="C00000"/>
                </a:solidFill>
              </a:rPr>
              <a:t>风格</a:t>
            </a:r>
            <a:r>
              <a:rPr lang="zh-CN" altLang="en-US" dirty="0" smtClean="0"/>
              <a:t>，例如，</a:t>
            </a:r>
            <a:r>
              <a:rPr lang="en-US" altLang="zh-CN" dirty="0" smtClean="0"/>
              <a:t>Prolog</a:t>
            </a:r>
            <a:r>
              <a:rPr lang="zh-CN" altLang="zh-CN" dirty="0"/>
              <a:t>、</a:t>
            </a:r>
            <a:r>
              <a:rPr lang="en-US" altLang="zh-CN" dirty="0"/>
              <a:t>SQL</a:t>
            </a:r>
            <a:r>
              <a:rPr lang="zh-CN" altLang="zh-CN" dirty="0"/>
              <a:t>、函数式编程</a:t>
            </a:r>
            <a:r>
              <a:rPr lang="zh-CN" altLang="zh-CN" dirty="0" smtClean="0"/>
              <a:t>等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2"/>
            <a:r>
              <a:rPr lang="zh-CN" altLang="zh-CN" b="1" dirty="0">
                <a:solidFill>
                  <a:srgbClr val="C00000"/>
                </a:solidFill>
              </a:rPr>
              <a:t>动态程序</a:t>
            </a:r>
            <a:r>
              <a:rPr lang="zh-CN" altLang="zh-CN" b="1" dirty="0" smtClean="0">
                <a:solidFill>
                  <a:srgbClr val="C00000"/>
                </a:solidFill>
              </a:rPr>
              <a:t>语言</a:t>
            </a:r>
            <a:r>
              <a:rPr lang="zh-CN" altLang="en-US" dirty="0" smtClean="0"/>
              <a:t>，例如，</a:t>
            </a:r>
            <a:r>
              <a:rPr lang="en-US" altLang="zh-CN" dirty="0" smtClean="0"/>
              <a:t>PHP</a:t>
            </a:r>
            <a:r>
              <a:rPr lang="zh-CN" altLang="zh-CN" dirty="0"/>
              <a:t>、</a:t>
            </a:r>
            <a:r>
              <a:rPr lang="en-US" altLang="zh-CN" dirty="0"/>
              <a:t>Python</a:t>
            </a:r>
            <a:r>
              <a:rPr lang="zh-CN" altLang="zh-CN" dirty="0" smtClean="0"/>
              <a:t>等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并行编程</a:t>
            </a:r>
            <a:r>
              <a:rPr lang="zh-CN" altLang="en-US" dirty="0" smtClean="0"/>
              <a:t>，例如，</a:t>
            </a:r>
            <a:r>
              <a:rPr lang="en-US" altLang="zh-CN" dirty="0" smtClean="0"/>
              <a:t>UPC</a:t>
            </a:r>
            <a:r>
              <a:rPr lang="zh-CN" altLang="zh-CN" dirty="0"/>
              <a:t>、</a:t>
            </a:r>
            <a:r>
              <a:rPr lang="en-US" altLang="zh-CN" dirty="0"/>
              <a:t>Go</a:t>
            </a:r>
            <a:r>
              <a:rPr lang="zh-CN" altLang="zh-CN" dirty="0" smtClean="0"/>
              <a:t>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542" y="2501899"/>
            <a:ext cx="2657757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100010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/>
              <a:t>】</a:t>
            </a:r>
            <a:r>
              <a:rPr lang="zh-CN" altLang="zh-CN" dirty="0"/>
              <a:t>易</a:t>
            </a:r>
            <a:r>
              <a:rPr lang="zh-CN" altLang="zh-CN" dirty="0" smtClean="0"/>
              <a:t>语言</a:t>
            </a:r>
            <a:r>
              <a:rPr lang="zh-CN" altLang="en-US" dirty="0" smtClean="0"/>
              <a:t>程序</a:t>
            </a:r>
            <a:r>
              <a:rPr lang="zh-CN" altLang="en-US" dirty="0"/>
              <a:t>案例。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462" y="1111472"/>
            <a:ext cx="7489677" cy="57504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8428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）易语言与</a:t>
            </a:r>
            <a:r>
              <a:rPr lang="en-US" altLang="zh-CN"/>
              <a:t>Java</a:t>
            </a:r>
            <a:r>
              <a:rPr lang="zh-CN" altLang="zh-CN"/>
              <a:t>语言的比较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7912321"/>
              </p:ext>
            </p:extLst>
          </p:nvPr>
        </p:nvGraphicFramePr>
        <p:xfrm>
          <a:off x="460374" y="1175658"/>
          <a:ext cx="11543783" cy="4459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1485"/>
                <a:gridCol w="4601592"/>
                <a:gridCol w="5390706"/>
              </a:tblGrid>
              <a:tr h="5369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指令类型</a:t>
                      </a:r>
                      <a:endParaRPr lang="zh-CN" sz="24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易语言</a:t>
                      </a:r>
                      <a:endParaRPr lang="zh-CN" sz="24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r>
                        <a:rPr lang="zh-CN" sz="2400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endParaRPr lang="zh-CN" sz="24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启动方法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公开 静态 整数 启动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[] 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static void main(String[]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args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基本类型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整数，小数，逻辑，文本，字节集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float,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boolean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char, byte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定义变量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 = 123;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 123;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创建数组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[] a =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 整数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[x];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[] a = new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[x];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数组赋值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[] a = { 1, 2, 3 };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[] a = { 1, 2, 3 };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定义类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公开 类 我的类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&lt;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基类型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=XXX&gt; { }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class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MyClass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extends XXX { }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( 1 + 1 == 2) { }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{ }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( 1 + 1 == 2) { } else { }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 &lt; 0) { x++; }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while(x &lt; 0) { x++; }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58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 0;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&lt; 10;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++) { }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for(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 0;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&lt; 10;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++) { }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18428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）易语言编程案例</a:t>
            </a:r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2-26</a:t>
            </a:r>
            <a:r>
              <a:rPr lang="zh-CN" altLang="zh-CN" dirty="0"/>
              <a:t>】：用易语言</a:t>
            </a:r>
            <a:r>
              <a:rPr lang="zh-CN" altLang="zh-CN" dirty="0" smtClean="0"/>
              <a:t>编写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Helle</a:t>
            </a:r>
            <a:r>
              <a:rPr lang="zh-CN" altLang="en-US" dirty="0" smtClean="0"/>
              <a:t>”</a:t>
            </a:r>
            <a:r>
              <a:rPr lang="zh-CN" altLang="zh-CN" dirty="0" smtClean="0"/>
              <a:t>程序。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）其他中文程序语言</a:t>
            </a:r>
          </a:p>
          <a:p>
            <a:pPr lvl="2"/>
            <a:r>
              <a:rPr lang="zh-CN" altLang="zh-CN" dirty="0" smtClean="0"/>
              <a:t>汉化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其他</a:t>
            </a:r>
            <a:r>
              <a:rPr lang="zh-CN" altLang="zh-CN" dirty="0"/>
              <a:t>程序</a:t>
            </a:r>
            <a:r>
              <a:rPr lang="zh-CN" altLang="zh-CN" dirty="0" smtClean="0"/>
              <a:t>语言，</a:t>
            </a:r>
            <a:r>
              <a:rPr lang="zh-CN" altLang="zh-CN" dirty="0"/>
              <a:t>如</a:t>
            </a:r>
            <a:r>
              <a:rPr lang="zh-CN" altLang="zh-CN" dirty="0" smtClean="0"/>
              <a:t>：</a:t>
            </a:r>
            <a:r>
              <a:rPr lang="zh-CN" altLang="en-US" dirty="0" smtClean="0"/>
              <a:t>“</a:t>
            </a:r>
            <a:r>
              <a:rPr lang="zh-CN" altLang="zh-CN" dirty="0" smtClean="0"/>
              <a:t>中蟒</a:t>
            </a:r>
            <a:r>
              <a:rPr lang="zh-CN" altLang="en-US" dirty="0" smtClean="0"/>
              <a:t>”</a:t>
            </a:r>
            <a:r>
              <a:rPr lang="zh-CN" altLang="zh-CN" dirty="0" smtClean="0"/>
              <a:t>是汉化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语言</a:t>
            </a:r>
            <a:r>
              <a:rPr lang="zh-CN" altLang="en-US" dirty="0" smtClean="0"/>
              <a:t>，“</a:t>
            </a:r>
            <a:r>
              <a:rPr lang="zh-CN" altLang="zh-CN" dirty="0" smtClean="0"/>
              <a:t>习语言</a:t>
            </a:r>
            <a:r>
              <a:rPr lang="zh-CN" altLang="en-US" dirty="0" smtClean="0"/>
              <a:t>”</a:t>
            </a:r>
            <a:r>
              <a:rPr lang="zh-CN" altLang="zh-CN" dirty="0" smtClean="0"/>
              <a:t>是</a:t>
            </a:r>
            <a:r>
              <a:rPr lang="en-US" altLang="zh-CN" dirty="0" smtClean="0"/>
              <a:t>C</a:t>
            </a:r>
            <a:r>
              <a:rPr lang="zh-CN" altLang="zh-CN" dirty="0" smtClean="0"/>
              <a:t>的汉化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自主研发汉语</a:t>
            </a:r>
            <a:r>
              <a:rPr lang="zh-CN" altLang="zh-CN" dirty="0"/>
              <a:t>内核的语言，</a:t>
            </a:r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“</a:t>
            </a:r>
            <a:r>
              <a:rPr lang="zh-CN" altLang="zh-CN" dirty="0"/>
              <a:t>易语言</a:t>
            </a:r>
            <a:r>
              <a:rPr lang="en-US" altLang="zh-CN" dirty="0"/>
              <a:t>”</a:t>
            </a:r>
            <a:r>
              <a:rPr lang="zh-CN" altLang="zh-CN" dirty="0"/>
              <a:t>，</a:t>
            </a:r>
            <a:r>
              <a:rPr lang="en-US" altLang="zh-CN" dirty="0"/>
              <a:t>O</a:t>
            </a:r>
            <a:r>
              <a:rPr lang="zh-CN" altLang="zh-CN" dirty="0"/>
              <a:t>汇编语言</a:t>
            </a:r>
            <a:r>
              <a:rPr lang="zh-CN" altLang="zh-CN" dirty="0" smtClean="0"/>
              <a:t>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以</a:t>
            </a:r>
            <a:r>
              <a:rPr lang="zh-CN" altLang="zh-CN" dirty="0"/>
              <a:t>汉语为基础</a:t>
            </a:r>
            <a:r>
              <a:rPr lang="zh-CN" altLang="zh-CN" dirty="0" smtClean="0"/>
              <a:t>的编程</a:t>
            </a:r>
            <a:r>
              <a:rPr lang="zh-CN" altLang="zh-CN" dirty="0"/>
              <a:t>工具，如：搭建之星，网站搭建者，雅奇</a:t>
            </a:r>
            <a:r>
              <a:rPr lang="en-US" altLang="zh-CN" dirty="0"/>
              <a:t>MIS</a:t>
            </a:r>
            <a:r>
              <a:rPr lang="zh-CN" altLang="zh-CN" dirty="0"/>
              <a:t>等。</a:t>
            </a:r>
          </a:p>
          <a:p>
            <a:pPr lvl="1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12877511"/>
              </p:ext>
            </p:extLst>
          </p:nvPr>
        </p:nvGraphicFramePr>
        <p:xfrm>
          <a:off x="851786" y="1570270"/>
          <a:ext cx="5623442" cy="128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126"/>
                <a:gridCol w="4832316"/>
              </a:tblGrid>
              <a:tr h="1289888">
                <a:tc>
                  <a:txBody>
                    <a:bodyPr/>
                    <a:lstStyle/>
                    <a:p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  <a:p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  <a:p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  <a:p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8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公开 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启动类</a:t>
                      </a:r>
                    </a:p>
                    <a:p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 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公开 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静态 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启动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 )</a:t>
                      </a:r>
                      <a:endParaRPr lang="zh-CN" altLang="zh-CN" sz="1800" b="0" kern="120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   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控制台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输出行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("Hello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World</a:t>
                      </a:r>
                      <a:r>
                        <a:rPr lang="zh-CN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！</a:t>
                      </a:r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");</a:t>
                      </a:r>
                      <a:endParaRPr lang="zh-CN" altLang="zh-CN" sz="1800" b="0" kern="120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   } </a:t>
                      </a:r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18428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</a:t>
            </a:r>
            <a:r>
              <a:rPr lang="zh-CN" altLang="en-US" smtClean="0"/>
              <a:t>计算机科学</a:t>
            </a:r>
            <a:r>
              <a:rPr lang="zh-CN" altLang="en-US"/>
              <a:t>家发明</a:t>
            </a:r>
            <a:r>
              <a:rPr lang="zh-CN" altLang="en-US" smtClean="0"/>
              <a:t>阿拉伯文字编程语言。</a:t>
            </a:r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482" y="1111102"/>
            <a:ext cx="5477909" cy="57264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67792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7329"/>
            <a:ext cx="12191999" cy="58706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可视化编程案例。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1321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mtClean="0"/>
              <a:t>RAPTOR</a:t>
            </a:r>
            <a:r>
              <a:rPr lang="zh-CN" altLang="zh-CN" smtClean="0"/>
              <a:t>是基于</a:t>
            </a:r>
            <a:r>
              <a:rPr lang="zh-CN" altLang="zh-CN"/>
              <a:t>流程图的可视化编程工具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en-US" smtClean="0"/>
              <a:t>用</a:t>
            </a:r>
            <a:r>
              <a:rPr lang="zh-CN" altLang="zh-CN" smtClean="0"/>
              <a:t>图形符号</a:t>
            </a:r>
            <a:r>
              <a:rPr lang="zh-CN" altLang="zh-CN"/>
              <a:t>代表执行指令，符号连线方向</a:t>
            </a:r>
            <a:r>
              <a:rPr lang="zh-CN" altLang="zh-CN" smtClean="0"/>
              <a:t>决定指令</a:t>
            </a:r>
            <a:r>
              <a:rPr lang="zh-CN" altLang="zh-CN"/>
              <a:t>执行顺序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189" y="1536626"/>
            <a:ext cx="8131059" cy="53213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RAPTOR</a:t>
            </a:r>
            <a:r>
              <a:rPr lang="zh-CN" altLang="zh-CN" b="1" dirty="0"/>
              <a:t>的基本功能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用</a:t>
            </a:r>
            <a:r>
              <a:rPr lang="en-US" altLang="zh-CN" dirty="0"/>
              <a:t>8</a:t>
            </a:r>
            <a:r>
              <a:rPr lang="zh-CN" altLang="zh-CN" dirty="0" smtClean="0"/>
              <a:t>个流程图符号创建</a:t>
            </a:r>
            <a:r>
              <a:rPr lang="zh-CN" altLang="zh-CN" dirty="0"/>
              <a:t>程序</a:t>
            </a:r>
            <a:r>
              <a:rPr lang="zh-CN" altLang="zh-CN" dirty="0" smtClean="0"/>
              <a:t>，在</a:t>
            </a:r>
            <a:r>
              <a:rPr lang="en-US" altLang="zh-CN" dirty="0"/>
              <a:t>RAPTOR</a:t>
            </a:r>
            <a:r>
              <a:rPr lang="zh-CN" altLang="zh-CN" dirty="0"/>
              <a:t>环境下运行程序。</a:t>
            </a:r>
          </a:p>
          <a:p>
            <a:pPr lvl="1"/>
            <a:r>
              <a:rPr lang="zh-CN" altLang="zh-CN" dirty="0" smtClean="0"/>
              <a:t>有</a:t>
            </a:r>
            <a:r>
              <a:rPr lang="zh-CN" altLang="zh-CN" dirty="0"/>
              <a:t>单步执行和连续执行两种模式，可以</a:t>
            </a:r>
            <a:r>
              <a:rPr lang="zh-CN" altLang="zh-CN" dirty="0" smtClean="0"/>
              <a:t>直观显示程序</a:t>
            </a:r>
            <a:r>
              <a:rPr lang="zh-CN" altLang="zh-CN" dirty="0"/>
              <a:t>执行所在的</a:t>
            </a:r>
            <a:r>
              <a:rPr lang="zh-CN" altLang="zh-CN" dirty="0" smtClean="0"/>
              <a:t>位置。</a:t>
            </a:r>
            <a:endParaRPr lang="zh-CN" altLang="zh-CN" dirty="0"/>
          </a:p>
          <a:p>
            <a:pPr lvl="1"/>
            <a:r>
              <a:rPr lang="zh-CN" altLang="zh-CN" dirty="0" smtClean="0"/>
              <a:t>提供了简单</a:t>
            </a:r>
            <a:r>
              <a:rPr lang="zh-CN" altLang="zh-CN" dirty="0"/>
              <a:t>图形库</a:t>
            </a:r>
            <a:r>
              <a:rPr lang="zh-CN" altLang="zh-CN" dirty="0" smtClean="0"/>
              <a:t>，求解</a:t>
            </a:r>
            <a:r>
              <a:rPr lang="zh-CN" altLang="zh-CN" dirty="0"/>
              <a:t>的结果也是可视化的。</a:t>
            </a:r>
          </a:p>
          <a:p>
            <a:pPr lvl="1"/>
            <a:r>
              <a:rPr lang="zh-CN" altLang="zh-CN" dirty="0" smtClean="0"/>
              <a:t>可以根据流程图自动</a:t>
            </a:r>
            <a:r>
              <a:rPr lang="zh-CN" altLang="zh-CN" dirty="0"/>
              <a:t>生成</a:t>
            </a:r>
            <a:r>
              <a:rPr lang="en-US" altLang="zh-CN" dirty="0"/>
              <a:t>C++</a:t>
            </a:r>
            <a:r>
              <a:rPr lang="zh-CN" altLang="zh-CN" dirty="0"/>
              <a:t>、</a:t>
            </a:r>
            <a:r>
              <a:rPr lang="en-US" altLang="zh-CN" dirty="0"/>
              <a:t>C#</a:t>
            </a:r>
            <a:r>
              <a:rPr lang="zh-CN" altLang="zh-CN" dirty="0"/>
              <a:t>、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源程序</a:t>
            </a:r>
            <a:r>
              <a:rPr lang="zh-CN" altLang="zh-CN" dirty="0"/>
              <a:t>代码，</a:t>
            </a:r>
            <a:r>
              <a:rPr lang="zh-CN" altLang="zh-CN" dirty="0" smtClean="0"/>
              <a:t>以及</a:t>
            </a:r>
            <a:r>
              <a:rPr lang="en-US" altLang="zh-CN" dirty="0" smtClean="0"/>
              <a:t>exe</a:t>
            </a:r>
            <a:r>
              <a:rPr lang="zh-CN" altLang="zh-CN" dirty="0"/>
              <a:t>可执行程序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zh-CN" b="1" dirty="0"/>
              <a:t>使用</a:t>
            </a:r>
            <a:r>
              <a:rPr lang="en-US" altLang="zh-CN" b="1" dirty="0"/>
              <a:t>RAPTOR</a:t>
            </a:r>
            <a:r>
              <a:rPr lang="zh-CN" altLang="zh-CN" b="1" dirty="0"/>
              <a:t>学习程序设计的优点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图形</a:t>
            </a:r>
            <a:r>
              <a:rPr lang="zh-CN" altLang="zh-CN" dirty="0"/>
              <a:t>编程环境可以减少对程序语法的要求。</a:t>
            </a:r>
          </a:p>
          <a:p>
            <a:pPr lvl="1"/>
            <a:r>
              <a:rPr lang="zh-CN" altLang="zh-CN" dirty="0"/>
              <a:t>可以一次执行一个图形符号，帮助学习者跟踪程序中指令的执行过程。</a:t>
            </a:r>
          </a:p>
          <a:p>
            <a:pPr lvl="1"/>
            <a:r>
              <a:rPr lang="zh-CN" altLang="zh-CN" dirty="0"/>
              <a:t>编程人员可以将更多的时间放在算法设计上。</a:t>
            </a:r>
          </a:p>
          <a:p>
            <a:pPr lvl="1"/>
            <a:r>
              <a:rPr lang="zh-CN" altLang="zh-CN" dirty="0"/>
              <a:t>卡内基</a:t>
            </a:r>
            <a:r>
              <a:rPr lang="en-US" altLang="zh-CN" dirty="0"/>
              <a:t>.</a:t>
            </a:r>
            <a:r>
              <a:rPr lang="zh-CN" altLang="zh-CN" dirty="0"/>
              <a:t>梅隆大学等世界上</a:t>
            </a:r>
            <a:r>
              <a:rPr lang="en-US" altLang="zh-CN" dirty="0"/>
              <a:t>22</a:t>
            </a:r>
            <a:r>
              <a:rPr lang="zh-CN" altLang="zh-CN" dirty="0"/>
              <a:t>个以上国家和地区的高等院校使用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64337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RAPTOR</a:t>
            </a:r>
            <a:r>
              <a:rPr lang="zh-CN" altLang="zh-CN" b="1" dirty="0"/>
              <a:t>使用注意事项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只有</a:t>
            </a:r>
            <a:r>
              <a:rPr lang="zh-CN" altLang="zh-CN" dirty="0"/>
              <a:t>数值和字符两种</a:t>
            </a:r>
            <a:r>
              <a:rPr lang="zh-CN" altLang="zh-CN" dirty="0" smtClean="0"/>
              <a:t>数据类型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 smtClean="0"/>
              <a:t>只有</a:t>
            </a:r>
            <a:r>
              <a:rPr lang="zh-CN" altLang="zh-CN" dirty="0"/>
              <a:t>一种选择语句（</a:t>
            </a:r>
            <a:r>
              <a:rPr lang="en-US" altLang="zh-CN" dirty="0"/>
              <a:t>if-then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一</a:t>
            </a:r>
            <a:r>
              <a:rPr lang="zh-CN" altLang="zh-CN" dirty="0"/>
              <a:t>种循环语句（</a:t>
            </a:r>
            <a:r>
              <a:rPr lang="en-US" altLang="zh-CN" dirty="0"/>
              <a:t>While-then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两种</a:t>
            </a:r>
            <a:r>
              <a:rPr lang="zh-CN" altLang="zh-CN" dirty="0"/>
              <a:t>过程调用</a:t>
            </a:r>
            <a:r>
              <a:rPr lang="zh-CN" altLang="zh-CN" sz="1800" dirty="0"/>
              <a:t>（带参数和不带参数）</a:t>
            </a:r>
            <a:r>
              <a:rPr lang="zh-CN" altLang="zh-CN" dirty="0" smtClean="0"/>
              <a:t>方式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中的字符串只支持</a:t>
            </a:r>
            <a:r>
              <a:rPr lang="en-US" altLang="zh-CN" dirty="0"/>
              <a:t>ASCII</a:t>
            </a:r>
            <a:r>
              <a:rPr lang="zh-CN" altLang="zh-CN" dirty="0"/>
              <a:t>码，不支持汉字</a:t>
            </a:r>
            <a:r>
              <a:rPr lang="zh-CN" altLang="zh-CN" dirty="0" smtClean="0"/>
              <a:t>字符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编程</a:t>
            </a:r>
            <a:r>
              <a:rPr lang="zh-CN" altLang="zh-CN" dirty="0"/>
              <a:t>环境是汉化的</a:t>
            </a:r>
            <a:r>
              <a:rPr lang="zh-CN" altLang="zh-CN" dirty="0" smtClean="0"/>
              <a:t>，程序注释可以</a:t>
            </a:r>
            <a:r>
              <a:rPr lang="zh-CN" altLang="zh-CN" dirty="0"/>
              <a:t>显示汉字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计算机</a:t>
            </a:r>
            <a:r>
              <a:rPr lang="zh-CN" altLang="zh-CN" dirty="0"/>
              <a:t>基础教学中的所有程序和算法都可以通过它来实现。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64337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en-US" altLang="zh-CN" b="1" smtClean="0"/>
              <a:t>RAPTOR</a:t>
            </a:r>
            <a:r>
              <a:rPr lang="zh-CN" altLang="zh-CN" b="1"/>
              <a:t>的基本操作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8</a:t>
            </a:r>
            <a:r>
              <a:rPr lang="zh-CN" altLang="zh-CN"/>
              <a:t>个</a:t>
            </a:r>
            <a:r>
              <a:rPr lang="zh-CN" altLang="zh-CN" smtClean="0"/>
              <a:t>流程图符号：</a:t>
            </a:r>
            <a:endParaRPr lang="en-US" altLang="zh-CN" smtClean="0"/>
          </a:p>
          <a:p>
            <a:pPr lvl="2"/>
            <a:r>
              <a:rPr lang="zh-CN" altLang="zh-CN" smtClean="0"/>
              <a:t>开始</a:t>
            </a:r>
            <a:r>
              <a:rPr lang="en-US" altLang="zh-CN"/>
              <a:t>/</a:t>
            </a:r>
            <a:r>
              <a:rPr lang="zh-CN" altLang="zh-CN" smtClean="0"/>
              <a:t>结束</a:t>
            </a:r>
            <a:endParaRPr lang="en-US" altLang="zh-CN" smtClean="0"/>
          </a:p>
          <a:p>
            <a:pPr lvl="2"/>
            <a:r>
              <a:rPr lang="zh-CN" altLang="zh-CN" smtClean="0"/>
              <a:t>赋值</a:t>
            </a:r>
            <a:endParaRPr lang="en-US" altLang="zh-CN" smtClean="0"/>
          </a:p>
          <a:p>
            <a:pPr lvl="2"/>
            <a:r>
              <a:rPr lang="zh-CN" altLang="zh-CN" smtClean="0"/>
              <a:t>输入</a:t>
            </a:r>
            <a:endParaRPr lang="en-US" altLang="zh-CN" smtClean="0"/>
          </a:p>
          <a:p>
            <a:pPr lvl="2"/>
            <a:r>
              <a:rPr lang="zh-CN" altLang="zh-CN" smtClean="0"/>
              <a:t>输出</a:t>
            </a:r>
            <a:endParaRPr lang="en-US" altLang="zh-CN" smtClean="0"/>
          </a:p>
          <a:p>
            <a:pPr lvl="2"/>
            <a:r>
              <a:rPr lang="zh-CN" altLang="zh-CN" smtClean="0"/>
              <a:t>调用</a:t>
            </a:r>
            <a:endParaRPr lang="en-US" altLang="zh-CN" smtClean="0"/>
          </a:p>
          <a:p>
            <a:pPr lvl="2"/>
            <a:r>
              <a:rPr lang="zh-CN" altLang="zh-CN" smtClean="0"/>
              <a:t>返回</a:t>
            </a:r>
            <a:endParaRPr lang="en-US" altLang="zh-CN" smtClean="0"/>
          </a:p>
          <a:p>
            <a:pPr lvl="2"/>
            <a:r>
              <a:rPr lang="zh-CN" altLang="zh-CN" smtClean="0"/>
              <a:t>选择</a:t>
            </a:r>
            <a:endParaRPr lang="en-US" altLang="zh-CN" smtClean="0"/>
          </a:p>
          <a:p>
            <a:pPr lvl="2"/>
            <a:r>
              <a:rPr lang="zh-CN" altLang="zh-CN" smtClean="0"/>
              <a:t>循环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597" y="1733784"/>
            <a:ext cx="8315325" cy="26077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4337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】RAPTOR</a:t>
            </a:r>
            <a:r>
              <a:rPr lang="zh-CN" altLang="zh-CN" dirty="0" smtClean="0"/>
              <a:t>编程工具</a:t>
            </a:r>
            <a:r>
              <a:rPr lang="zh-CN" altLang="en-US" dirty="0" smtClean="0"/>
              <a:t>界面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3909"/>
            <a:ext cx="12192000" cy="55640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3580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程序设计语言之间的相互影响。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214" y="1124836"/>
            <a:ext cx="8183673" cy="57400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3884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RAPTOR</a:t>
            </a:r>
            <a:r>
              <a:rPr lang="zh-CN" altLang="zh-CN" b="1" dirty="0"/>
              <a:t>编程案例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2-27</a:t>
            </a:r>
            <a:r>
              <a:rPr lang="zh-CN" altLang="zh-CN" dirty="0" smtClean="0"/>
              <a:t>】输入</a:t>
            </a:r>
            <a:r>
              <a:rPr lang="zh-CN" altLang="zh-CN" dirty="0"/>
              <a:t>圆的半径，计算并输出圆面积。</a:t>
            </a:r>
          </a:p>
          <a:p>
            <a:pPr lvl="2"/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启动</a:t>
            </a:r>
            <a:r>
              <a:rPr lang="en-US" altLang="zh-CN" dirty="0" smtClean="0"/>
              <a:t>RAPTOR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 </a:t>
            </a:r>
            <a:r>
              <a:rPr lang="zh-CN" altLang="zh-CN" dirty="0" smtClean="0"/>
              <a:t>单击</a:t>
            </a:r>
            <a:r>
              <a:rPr lang="zh-CN" altLang="en-US" dirty="0" smtClean="0"/>
              <a:t>“</a:t>
            </a:r>
            <a:r>
              <a:rPr lang="zh-CN" altLang="zh-CN" dirty="0" smtClean="0"/>
              <a:t>文件</a:t>
            </a:r>
            <a:r>
              <a:rPr lang="en-US" altLang="zh-CN" dirty="0" smtClean="0"/>
              <a:t>→</a:t>
            </a:r>
            <a:r>
              <a:rPr lang="zh-CN" altLang="zh-CN" dirty="0" smtClean="0"/>
              <a:t>新建</a:t>
            </a:r>
            <a:r>
              <a:rPr lang="zh-CN" altLang="en-US" dirty="0" smtClean="0"/>
              <a:t>”；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5612"/>
            <a:ext cx="12192000" cy="46986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5553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218" y="1151660"/>
            <a:ext cx="10348985" cy="32395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3</a:t>
            </a:r>
            <a:r>
              <a:rPr lang="zh-CN" altLang="en-US" smtClean="0"/>
              <a:t>：</a:t>
            </a:r>
            <a:r>
              <a:rPr lang="zh-CN" altLang="zh-CN" smtClean="0"/>
              <a:t>选择</a:t>
            </a:r>
            <a:r>
              <a:rPr lang="zh-CN" altLang="en-US" smtClean="0"/>
              <a:t>“</a:t>
            </a:r>
            <a:r>
              <a:rPr lang="zh-CN" altLang="zh-CN" smtClean="0"/>
              <a:t>文件</a:t>
            </a:r>
            <a:r>
              <a:rPr lang="en-US" altLang="zh-CN"/>
              <a:t>→</a:t>
            </a:r>
            <a:r>
              <a:rPr lang="zh-CN" altLang="zh-CN" smtClean="0"/>
              <a:t>另存为</a:t>
            </a:r>
            <a:r>
              <a:rPr lang="zh-CN" altLang="en-US" smtClean="0"/>
              <a:t>”</a:t>
            </a:r>
            <a:r>
              <a:rPr lang="zh-CN" altLang="zh-CN" smtClean="0"/>
              <a:t>，文件命名为</a:t>
            </a:r>
            <a:r>
              <a:rPr lang="zh-CN" altLang="en-US" smtClean="0"/>
              <a:t>“</a:t>
            </a:r>
            <a:r>
              <a:rPr lang="en-US" altLang="zh-CN" smtClean="0"/>
              <a:t>test1</a:t>
            </a:r>
            <a:r>
              <a:rPr lang="zh-CN" altLang="en-US" smtClean="0"/>
              <a:t>”</a:t>
            </a:r>
            <a:r>
              <a:rPr lang="en-US" altLang="zh-CN" smtClean="0"/>
              <a:t>→</a:t>
            </a:r>
            <a:r>
              <a:rPr lang="zh-CN" altLang="en-US" smtClean="0"/>
              <a:t>“保存”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214710" y="3545329"/>
            <a:ext cx="109007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28199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4</a:t>
            </a:r>
            <a:r>
              <a:rPr lang="zh-CN" altLang="en-US" smtClean="0"/>
              <a:t>：</a:t>
            </a:r>
            <a:r>
              <a:rPr lang="zh-CN" altLang="zh-CN" smtClean="0"/>
              <a:t>在符号区</a:t>
            </a:r>
            <a:r>
              <a:rPr lang="zh-CN" altLang="en-US" smtClean="0"/>
              <a:t>点击“</a:t>
            </a:r>
            <a:r>
              <a:rPr lang="zh-CN" altLang="zh-CN" smtClean="0"/>
              <a:t>输入符号</a:t>
            </a:r>
            <a:r>
              <a:rPr lang="zh-CN" altLang="en-US" sz="1800" smtClean="0"/>
              <a:t>”（四边形</a:t>
            </a:r>
            <a:r>
              <a:rPr lang="en-US" altLang="zh-CN" sz="1800" smtClean="0"/>
              <a:t>+</a:t>
            </a:r>
            <a:r>
              <a:rPr lang="zh-CN" altLang="en-US" sz="1800" smtClean="0"/>
              <a:t>箭头）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5</a:t>
            </a:r>
            <a:r>
              <a:rPr lang="zh-CN" altLang="en-US" smtClean="0"/>
              <a:t>：</a:t>
            </a:r>
            <a:r>
              <a:rPr lang="zh-CN" altLang="zh-CN" smtClean="0"/>
              <a:t>在</a:t>
            </a:r>
            <a:r>
              <a:rPr lang="zh-CN" altLang="zh-CN"/>
              <a:t>编程区</a:t>
            </a:r>
            <a:r>
              <a:rPr lang="zh-CN" altLang="en-US"/>
              <a:t>“</a:t>
            </a:r>
            <a:r>
              <a:rPr lang="en-US" altLang="zh-CN"/>
              <a:t>Start</a:t>
            </a:r>
            <a:r>
              <a:rPr lang="zh-CN" altLang="en-US" smtClean="0"/>
              <a:t>”</a:t>
            </a:r>
            <a:r>
              <a:rPr lang="zh-CN" altLang="zh-CN" smtClean="0"/>
              <a:t>框下面</a:t>
            </a:r>
            <a:r>
              <a:rPr lang="zh-CN" altLang="zh-CN" smtClean="0">
                <a:solidFill>
                  <a:srgbClr val="C00000"/>
                </a:solidFill>
              </a:rPr>
              <a:t>流程</a:t>
            </a:r>
            <a:r>
              <a:rPr lang="zh-CN" altLang="zh-CN">
                <a:solidFill>
                  <a:srgbClr val="C00000"/>
                </a:solidFill>
              </a:rPr>
              <a:t>线上单击</a:t>
            </a:r>
            <a:r>
              <a:rPr lang="zh-CN" altLang="zh-CN"/>
              <a:t>，</a:t>
            </a:r>
            <a:r>
              <a:rPr lang="zh-CN" altLang="zh-CN" smtClean="0"/>
              <a:t>这时</a:t>
            </a:r>
            <a:r>
              <a:rPr lang="zh-CN" altLang="en-US" smtClean="0"/>
              <a:t>会</a:t>
            </a:r>
            <a:r>
              <a:rPr lang="zh-CN" altLang="zh-CN" smtClean="0"/>
              <a:t>插入输入框</a:t>
            </a:r>
            <a:r>
              <a:rPr lang="zh-CN" altLang="en-US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54" y="2071242"/>
            <a:ext cx="12207653" cy="4786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6603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6</a:t>
            </a:r>
            <a:r>
              <a:rPr lang="zh-CN" altLang="en-US" smtClean="0"/>
              <a:t>：</a:t>
            </a:r>
            <a:r>
              <a:rPr lang="zh-CN" altLang="zh-CN" smtClean="0"/>
              <a:t>在</a:t>
            </a:r>
            <a:r>
              <a:rPr lang="zh-CN" altLang="en-US" smtClean="0"/>
              <a:t>程序区的“输入框”中双击；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7</a:t>
            </a:r>
            <a:r>
              <a:rPr lang="zh-CN" altLang="en-US" smtClean="0"/>
              <a:t>：在</a:t>
            </a:r>
            <a:r>
              <a:rPr lang="zh-CN" altLang="zh-CN" smtClean="0"/>
              <a:t>弹</a:t>
            </a:r>
            <a:r>
              <a:rPr lang="zh-CN" altLang="zh-CN"/>
              <a:t>出</a:t>
            </a:r>
            <a:r>
              <a:rPr lang="zh-CN" altLang="zh-CN" smtClean="0"/>
              <a:t>对话框上方输入：</a:t>
            </a:r>
            <a:r>
              <a:rPr lang="zh-CN" altLang="en-US" smtClean="0"/>
              <a:t>“</a:t>
            </a:r>
            <a:r>
              <a:rPr lang="en-US" altLang="zh-CN" smtClean="0"/>
              <a:t>Input </a:t>
            </a:r>
            <a:r>
              <a:rPr lang="en-US" altLang="zh-CN"/>
              <a:t>R</a:t>
            </a:r>
            <a:r>
              <a:rPr lang="en-US" altLang="zh-CN" smtClean="0"/>
              <a:t>=</a:t>
            </a:r>
            <a:r>
              <a:rPr lang="zh-CN" altLang="en-US" smtClean="0"/>
              <a:t>”</a:t>
            </a:r>
            <a:r>
              <a:rPr lang="zh-CN" altLang="zh-CN" smtClean="0"/>
              <a:t>提示</a:t>
            </a:r>
            <a:r>
              <a:rPr lang="zh-CN" altLang="zh-CN"/>
              <a:t>信息</a:t>
            </a:r>
            <a:r>
              <a:rPr lang="zh-CN" altLang="zh-CN" sz="1800"/>
              <a:t>（注意</a:t>
            </a:r>
            <a:r>
              <a:rPr lang="zh-CN" altLang="zh-CN" sz="1800" smtClean="0"/>
              <a:t>，</a:t>
            </a:r>
            <a:r>
              <a:rPr lang="zh-CN" altLang="en-US" sz="1800" smtClean="0"/>
              <a:t>提示信息</a:t>
            </a:r>
            <a:r>
              <a:rPr lang="zh-CN" altLang="zh-CN" sz="1800" smtClean="0"/>
              <a:t>不</a:t>
            </a:r>
            <a:r>
              <a:rPr lang="zh-CN" altLang="zh-CN" sz="1800"/>
              <a:t>支持</a:t>
            </a:r>
            <a:r>
              <a:rPr lang="zh-CN" altLang="zh-CN" sz="1800" smtClean="0"/>
              <a:t>汉字）</a:t>
            </a:r>
            <a:r>
              <a:rPr lang="en-US" altLang="zh-CN"/>
              <a:t> →</a:t>
            </a:r>
            <a:r>
              <a:rPr lang="zh-CN" altLang="zh-CN" smtClean="0"/>
              <a:t>在下面变量框中</a:t>
            </a:r>
            <a:r>
              <a:rPr lang="zh-CN" altLang="zh-CN"/>
              <a:t>输入变量名：</a:t>
            </a:r>
            <a:r>
              <a:rPr lang="en-US" altLang="zh-CN" smtClean="0"/>
              <a:t>R →</a:t>
            </a:r>
            <a:r>
              <a:rPr lang="zh-CN" altLang="zh-CN" smtClean="0"/>
              <a:t>单击</a:t>
            </a:r>
            <a:r>
              <a:rPr lang="zh-CN" altLang="en-US" smtClean="0"/>
              <a:t>“</a:t>
            </a:r>
            <a:r>
              <a:rPr lang="zh-CN" altLang="zh-CN" smtClean="0"/>
              <a:t>完成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2837"/>
            <a:ext cx="12192000" cy="5095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5553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8</a:t>
            </a:r>
            <a:r>
              <a:rPr lang="zh-CN" altLang="en-US" smtClean="0"/>
              <a:t>：</a:t>
            </a:r>
            <a:r>
              <a:rPr lang="zh-CN" altLang="zh-CN" smtClean="0"/>
              <a:t>选择</a:t>
            </a:r>
            <a:r>
              <a:rPr lang="zh-CN" altLang="en-US" smtClean="0"/>
              <a:t>“</a:t>
            </a:r>
            <a:r>
              <a:rPr lang="zh-CN" altLang="zh-CN" smtClean="0"/>
              <a:t>赋值符号</a:t>
            </a:r>
            <a:r>
              <a:rPr lang="zh-CN" altLang="en-US" smtClean="0"/>
              <a:t>”</a:t>
            </a:r>
            <a:r>
              <a:rPr lang="zh-CN" altLang="zh-CN" smtClean="0"/>
              <a:t>，在输入框下的</a:t>
            </a:r>
            <a:r>
              <a:rPr lang="zh-CN" altLang="zh-CN"/>
              <a:t>流程</a:t>
            </a:r>
            <a:r>
              <a:rPr lang="zh-CN" altLang="zh-CN" smtClean="0"/>
              <a:t>线</a:t>
            </a:r>
            <a:r>
              <a:rPr lang="zh-CN" altLang="en-US" smtClean="0"/>
              <a:t>上</a:t>
            </a:r>
            <a:r>
              <a:rPr lang="zh-CN" altLang="zh-CN" smtClean="0"/>
              <a:t>单击；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9</a:t>
            </a:r>
            <a:r>
              <a:rPr lang="zh-CN" altLang="en-US" smtClean="0"/>
              <a:t>：</a:t>
            </a:r>
            <a:r>
              <a:rPr lang="zh-CN" altLang="zh-CN" smtClean="0"/>
              <a:t>在</a:t>
            </a:r>
            <a:r>
              <a:rPr lang="zh-CN" altLang="en-US" smtClean="0"/>
              <a:t>“</a:t>
            </a:r>
            <a:r>
              <a:rPr lang="zh-CN" altLang="zh-CN" smtClean="0"/>
              <a:t>赋值框</a:t>
            </a:r>
            <a:r>
              <a:rPr lang="zh-CN" altLang="en-US" smtClean="0"/>
              <a:t>”</a:t>
            </a:r>
            <a:r>
              <a:rPr lang="zh-CN" altLang="zh-CN" smtClean="0"/>
              <a:t>中</a:t>
            </a:r>
            <a:r>
              <a:rPr lang="zh-CN" altLang="zh-CN"/>
              <a:t>双击，</a:t>
            </a:r>
            <a:r>
              <a:rPr lang="zh-CN" altLang="zh-CN" smtClean="0"/>
              <a:t>在对话框</a:t>
            </a:r>
            <a:r>
              <a:rPr lang="zh-CN" altLang="zh-CN"/>
              <a:t>上方</a:t>
            </a:r>
            <a:r>
              <a:rPr lang="zh-CN" altLang="zh-CN" smtClean="0"/>
              <a:t>输入变量</a:t>
            </a:r>
            <a:r>
              <a:rPr lang="zh-CN" altLang="zh-CN"/>
              <a:t>名：</a:t>
            </a:r>
            <a:r>
              <a:rPr lang="en-US" altLang="zh-CN" smtClean="0"/>
              <a:t>S</a:t>
            </a:r>
            <a:r>
              <a:rPr lang="en-US" altLang="zh-CN"/>
              <a:t> → </a:t>
            </a:r>
            <a:r>
              <a:rPr lang="zh-CN" altLang="zh-CN" smtClean="0"/>
              <a:t>在</a:t>
            </a:r>
            <a:r>
              <a:rPr lang="zh-CN" altLang="zh-CN"/>
              <a:t>对话框下方</a:t>
            </a:r>
            <a:r>
              <a:rPr lang="zh-CN" altLang="zh-CN" smtClean="0"/>
              <a:t>输入计算</a:t>
            </a:r>
            <a:r>
              <a:rPr lang="zh-CN" altLang="zh-CN"/>
              <a:t>公式：</a:t>
            </a:r>
            <a:r>
              <a:rPr lang="en-US" altLang="zh-CN" smtClean="0"/>
              <a:t>Pi*R^2</a:t>
            </a:r>
            <a:r>
              <a:rPr lang="en-US" altLang="zh-CN"/>
              <a:t> → </a:t>
            </a:r>
            <a:r>
              <a:rPr lang="zh-CN" altLang="zh-CN" smtClean="0"/>
              <a:t>单击</a:t>
            </a:r>
            <a:r>
              <a:rPr lang="zh-CN" altLang="en-US" smtClean="0"/>
              <a:t>“</a:t>
            </a:r>
            <a:r>
              <a:rPr lang="zh-CN" altLang="zh-CN" smtClean="0"/>
              <a:t>完成</a:t>
            </a:r>
            <a:r>
              <a:rPr lang="zh-CN" altLang="en-US" smtClean="0"/>
              <a:t>”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21383"/>
            <a:ext cx="12192001" cy="51366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9468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10</a:t>
            </a:r>
            <a:r>
              <a:rPr lang="zh-CN" altLang="en-US" smtClean="0"/>
              <a:t>：</a:t>
            </a:r>
            <a:r>
              <a:rPr lang="zh-CN" altLang="zh-CN"/>
              <a:t>在符号区</a:t>
            </a:r>
            <a:r>
              <a:rPr lang="zh-CN" altLang="zh-CN" smtClean="0"/>
              <a:t>选择</a:t>
            </a:r>
            <a:r>
              <a:rPr lang="zh-CN" altLang="en-US" smtClean="0"/>
              <a:t>“</a:t>
            </a:r>
            <a:r>
              <a:rPr lang="zh-CN" altLang="zh-CN" smtClean="0"/>
              <a:t>输出符号</a:t>
            </a:r>
            <a:r>
              <a:rPr lang="zh-CN" altLang="en-US" smtClean="0"/>
              <a:t>”</a:t>
            </a:r>
            <a:r>
              <a:rPr lang="zh-CN" altLang="zh-CN" smtClean="0"/>
              <a:t>，在赋值框下的</a:t>
            </a:r>
            <a:r>
              <a:rPr lang="zh-CN" altLang="zh-CN"/>
              <a:t>流程</a:t>
            </a:r>
            <a:r>
              <a:rPr lang="zh-CN" altLang="zh-CN" smtClean="0"/>
              <a:t>线</a:t>
            </a:r>
            <a:r>
              <a:rPr lang="zh-CN" altLang="en-US" smtClean="0"/>
              <a:t>上</a:t>
            </a:r>
            <a:r>
              <a:rPr lang="zh-CN" altLang="zh-CN" smtClean="0"/>
              <a:t>单击；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11</a:t>
            </a:r>
            <a:r>
              <a:rPr lang="zh-CN" altLang="en-US" smtClean="0"/>
              <a:t>：</a:t>
            </a:r>
            <a:r>
              <a:rPr lang="zh-CN" altLang="zh-CN" smtClean="0"/>
              <a:t>在生成的输出框双击</a:t>
            </a:r>
            <a:r>
              <a:rPr lang="zh-CN" altLang="zh-CN"/>
              <a:t>，在弹</a:t>
            </a:r>
            <a:r>
              <a:rPr lang="zh-CN" altLang="zh-CN" smtClean="0"/>
              <a:t>出对话框输入</a:t>
            </a:r>
            <a:r>
              <a:rPr lang="zh-CN" altLang="zh-CN"/>
              <a:t>：</a:t>
            </a:r>
            <a:r>
              <a:rPr lang="en-US" altLang="zh-CN"/>
              <a:t>"Area = "+S</a:t>
            </a:r>
            <a:r>
              <a:rPr lang="zh-CN" altLang="zh-CN"/>
              <a:t>；单击</a:t>
            </a:r>
            <a:r>
              <a:rPr lang="en-US" altLang="zh-CN"/>
              <a:t>“</a:t>
            </a:r>
            <a:r>
              <a:rPr lang="zh-CN" altLang="zh-CN"/>
              <a:t>完成</a:t>
            </a:r>
            <a:r>
              <a:rPr lang="en-US" altLang="zh-CN"/>
              <a:t>”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01" y="1484023"/>
            <a:ext cx="10058400" cy="44064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9468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12</a:t>
            </a:r>
            <a:r>
              <a:rPr lang="zh-CN" altLang="en-US" smtClean="0"/>
              <a:t>：</a:t>
            </a:r>
            <a:r>
              <a:rPr lang="zh-CN" altLang="zh-CN"/>
              <a:t>单击快捷工具栏中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运行按钮</a:t>
            </a:r>
            <a:r>
              <a:rPr lang="zh-CN" altLang="en-US" smtClean="0"/>
              <a:t>”</a:t>
            </a:r>
            <a:r>
              <a:rPr lang="zh-CN" altLang="en-US" sz="1800" smtClean="0"/>
              <a:t>（绿色框为当前运行语句）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步骤</a:t>
            </a:r>
            <a:r>
              <a:rPr lang="en-US" altLang="zh-CN" smtClean="0"/>
              <a:t>13</a:t>
            </a:r>
            <a:r>
              <a:rPr lang="zh-CN" altLang="en-US" smtClean="0"/>
              <a:t>：在</a:t>
            </a:r>
            <a:r>
              <a:rPr lang="zh-CN" altLang="zh-CN" smtClean="0"/>
              <a:t>提示</a:t>
            </a:r>
            <a:r>
              <a:rPr lang="zh-CN" altLang="en-US" smtClean="0"/>
              <a:t>框</a:t>
            </a:r>
            <a:r>
              <a:rPr lang="zh-CN" altLang="zh-CN" smtClean="0"/>
              <a:t>输入半径</a:t>
            </a:r>
            <a:r>
              <a:rPr lang="zh-CN" altLang="en-US" smtClean="0"/>
              <a:t>：</a:t>
            </a:r>
            <a:r>
              <a:rPr lang="en-US" altLang="zh-CN" smtClean="0"/>
              <a:t>5</a:t>
            </a:r>
            <a:r>
              <a:rPr lang="en-US" altLang="zh-CN"/>
              <a:t> </a:t>
            </a:r>
            <a:r>
              <a:rPr lang="en-US" altLang="zh-CN" smtClean="0"/>
              <a:t>→</a:t>
            </a:r>
            <a:r>
              <a:rPr lang="zh-CN" altLang="en-US" smtClean="0"/>
              <a:t>“确定”</a:t>
            </a:r>
            <a:r>
              <a:rPr lang="en-US" altLang="zh-CN" smtClean="0"/>
              <a:t>→</a:t>
            </a:r>
            <a:r>
              <a:rPr lang="zh-CN" altLang="en-US" smtClean="0"/>
              <a:t>“确定”；控制台</a:t>
            </a:r>
            <a:r>
              <a:rPr lang="zh-CN" altLang="zh-CN" smtClean="0"/>
              <a:t>显示</a:t>
            </a:r>
            <a:r>
              <a:rPr lang="zh-CN" altLang="zh-CN"/>
              <a:t>运行结果。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2176"/>
            <a:ext cx="12192000" cy="54258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9468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en-US" altLang="zh-CN" dirty="0"/>
              <a:t> </a:t>
            </a:r>
            <a:r>
              <a:rPr lang="en-US" altLang="zh-CN" dirty="0" smtClean="0"/>
              <a:t>RAPTOR</a:t>
            </a:r>
            <a:r>
              <a:rPr lang="zh-CN" altLang="en-US" dirty="0" smtClean="0"/>
              <a:t>面向对象编程。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772" y="1100321"/>
            <a:ext cx="11685552" cy="47276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4337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2.3.2  </a:t>
            </a:r>
            <a:r>
              <a:rPr lang="zh-CN" altLang="en-US" smtClean="0"/>
              <a:t>用</a:t>
            </a:r>
            <a:r>
              <a:rPr lang="zh-CN" altLang="en-US"/>
              <a:t>流程图进行编程</a:t>
            </a:r>
            <a:r>
              <a:rPr lang="en-US" altLang="zh-CN"/>
              <a:t>RAPTOR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en-US" altLang="zh-CN" dirty="0"/>
              <a:t> </a:t>
            </a:r>
            <a:r>
              <a:rPr lang="en-US" altLang="zh-CN" dirty="0" smtClean="0"/>
              <a:t>RAPTOR</a:t>
            </a:r>
            <a:r>
              <a:rPr lang="zh-CN" altLang="en-US" dirty="0" smtClean="0"/>
              <a:t>程序的注释。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701" y="1057274"/>
            <a:ext cx="10471076" cy="48011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97249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340" y="1063256"/>
            <a:ext cx="7478232" cy="4673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Java</a:t>
            </a:r>
            <a:r>
              <a:rPr lang="zh-CN" altLang="zh-CN" b="1" dirty="0"/>
              <a:t>语言的发展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Java</a:t>
            </a:r>
            <a:r>
              <a:rPr lang="zh-CN" altLang="zh-CN" dirty="0" smtClean="0"/>
              <a:t>组成：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Java</a:t>
            </a:r>
            <a:r>
              <a:rPr lang="zh-CN" altLang="zh-CN" dirty="0"/>
              <a:t>程序</a:t>
            </a:r>
            <a:r>
              <a:rPr lang="zh-CN" altLang="zh-CN" dirty="0" smtClean="0"/>
              <a:t>语言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Java</a:t>
            </a:r>
            <a:r>
              <a:rPr lang="zh-CN" altLang="zh-CN" dirty="0"/>
              <a:t>文件</a:t>
            </a:r>
            <a:r>
              <a:rPr lang="zh-CN" altLang="zh-CN" dirty="0" smtClean="0"/>
              <a:t>格式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Java</a:t>
            </a:r>
            <a:r>
              <a:rPr lang="zh-CN" altLang="zh-CN" dirty="0"/>
              <a:t>虚拟机（</a:t>
            </a:r>
            <a:r>
              <a:rPr lang="en-US" altLang="zh-CN" dirty="0"/>
              <a:t>JVM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Java</a:t>
            </a:r>
            <a:r>
              <a:rPr lang="zh-CN" altLang="zh-CN" dirty="0"/>
              <a:t>应用程序接口（</a:t>
            </a:r>
            <a:r>
              <a:rPr lang="en-US" altLang="zh-CN" dirty="0"/>
              <a:t>Java API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特点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学习简单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面向对象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解释</a:t>
            </a:r>
            <a:r>
              <a:rPr lang="zh-CN" altLang="zh-CN" dirty="0"/>
              <a:t>性</a:t>
            </a:r>
            <a:r>
              <a:rPr lang="zh-CN" altLang="zh-CN" dirty="0" smtClean="0"/>
              <a:t>执行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跨</a:t>
            </a:r>
            <a:r>
              <a:rPr lang="zh-CN" altLang="zh-CN" dirty="0"/>
              <a:t>平台</a:t>
            </a:r>
            <a:r>
              <a:rPr lang="zh-CN" altLang="zh-CN" dirty="0" smtClean="0"/>
              <a:t>应用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多</a:t>
            </a:r>
            <a:r>
              <a:rPr lang="zh-CN" altLang="zh-CN" dirty="0"/>
              <a:t>线程编程</a:t>
            </a:r>
            <a:r>
              <a:rPr lang="zh-CN" altLang="zh-CN" dirty="0" smtClean="0"/>
              <a:t>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55872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2421528850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2.1.3  C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语言程序结构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2.1.4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程序解释与编译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2.1.5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程序编辑与运行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2.1.1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程序语言的发展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 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程序语言的类型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864767" y="0"/>
            <a:ext cx="10111563" cy="5121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Lecture 2  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计算机程序语言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58887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en-US" altLang="zh-CN" b="1" smtClean="0"/>
              <a:t>Java</a:t>
            </a:r>
            <a:r>
              <a:rPr lang="zh-CN" altLang="zh-CN" b="1"/>
              <a:t>跨平台工作</a:t>
            </a:r>
            <a:r>
              <a:rPr lang="zh-CN" altLang="zh-CN" b="1" smtClean="0"/>
              <a:t>原理</a:t>
            </a:r>
            <a:endParaRPr lang="en-US" altLang="zh-CN" b="1" smtClean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不</a:t>
            </a:r>
            <a:r>
              <a:rPr lang="zh-CN" altLang="zh-CN"/>
              <a:t>将源程序（</a:t>
            </a:r>
            <a:r>
              <a:rPr lang="en-US" altLang="zh-CN"/>
              <a:t>.java</a:t>
            </a:r>
            <a:r>
              <a:rPr lang="zh-CN" altLang="zh-CN"/>
              <a:t>）直接编译成机器语言，因为这样就与平台相关</a:t>
            </a:r>
            <a:r>
              <a:rPr lang="zh-CN" altLang="zh-CN" smtClean="0"/>
              <a:t>了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将</a:t>
            </a:r>
            <a:r>
              <a:rPr lang="zh-CN" altLang="zh-CN"/>
              <a:t>源程序编译为</a:t>
            </a:r>
            <a:r>
              <a:rPr lang="zh-CN" altLang="zh-CN" b="1">
                <a:solidFill>
                  <a:srgbClr val="C00000"/>
                </a:solidFill>
              </a:rPr>
              <a:t>中间字节码文件</a:t>
            </a:r>
            <a:r>
              <a:rPr lang="zh-CN" altLang="zh-CN">
                <a:solidFill>
                  <a:srgbClr val="C00000"/>
                </a:solidFill>
              </a:rPr>
              <a:t>（</a:t>
            </a:r>
            <a:r>
              <a:rPr lang="en-US" altLang="zh-CN">
                <a:solidFill>
                  <a:srgbClr val="C00000"/>
                </a:solidFill>
              </a:rPr>
              <a:t>.class</a:t>
            </a:r>
            <a:r>
              <a:rPr lang="zh-CN" altLang="zh-CN">
                <a:solidFill>
                  <a:srgbClr val="C00000"/>
                </a:solidFill>
              </a:rPr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由</a:t>
            </a:r>
            <a:r>
              <a:rPr lang="zh-CN" altLang="zh-CN"/>
              <a:t>不同平台的解释器程序</a:t>
            </a:r>
            <a:r>
              <a:rPr lang="zh-CN" altLang="zh-CN" sz="1800"/>
              <a:t>（虚拟机）</a:t>
            </a:r>
            <a:r>
              <a:rPr lang="zh-CN" altLang="zh-CN"/>
              <a:t>对字节</a:t>
            </a:r>
            <a:r>
              <a:rPr lang="zh-CN" altLang="zh-CN" smtClean="0"/>
              <a:t>码</a:t>
            </a:r>
            <a:r>
              <a:rPr lang="zh-CN" altLang="en-US" smtClean="0"/>
              <a:t>文件</a:t>
            </a:r>
            <a:r>
              <a:rPr lang="zh-CN" altLang="zh-CN" smtClean="0"/>
              <a:t>进行</a:t>
            </a:r>
            <a:r>
              <a:rPr lang="en-US" altLang="zh-CN"/>
              <a:t>2</a:t>
            </a:r>
            <a:r>
              <a:rPr lang="zh-CN" altLang="zh-CN"/>
              <a:t>次</a:t>
            </a:r>
            <a:r>
              <a:rPr lang="zh-CN" altLang="zh-CN" smtClean="0"/>
              <a:t>翻译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将</a:t>
            </a:r>
            <a:r>
              <a:rPr lang="zh-CN" altLang="zh-CN"/>
              <a:t>字节码解释成具体平台上的</a:t>
            </a:r>
            <a:r>
              <a:rPr lang="zh-CN" altLang="zh-CN" smtClean="0"/>
              <a:t>机器指令。</a:t>
            </a:r>
            <a:endParaRPr lang="en-US" altLang="zh-CN" smtClean="0"/>
          </a:p>
          <a:p>
            <a:pPr lvl="1"/>
            <a:r>
              <a:rPr lang="zh-CN" altLang="zh-CN" smtClean="0"/>
              <a:t>同一</a:t>
            </a:r>
            <a:r>
              <a:rPr lang="zh-CN" altLang="zh-CN"/>
              <a:t>个中间字节码</a:t>
            </a:r>
            <a:r>
              <a:rPr lang="zh-CN" altLang="zh-CN" smtClean="0"/>
              <a:t>文件，不同解释器</a:t>
            </a:r>
            <a:r>
              <a:rPr lang="zh-CN" altLang="en-US" smtClean="0"/>
              <a:t>有</a:t>
            </a:r>
            <a:r>
              <a:rPr lang="zh-CN" altLang="zh-CN" smtClean="0"/>
              <a:t>不同机器指令，但执行结果</a:t>
            </a:r>
            <a:r>
              <a:rPr lang="zh-CN" altLang="zh-CN"/>
              <a:t>相同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90828"/>
            <a:ext cx="12165403" cy="29671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8692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5964" y="2861953"/>
            <a:ext cx="4816035" cy="399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面向对象程序设计</a:t>
            </a:r>
            <a:r>
              <a:rPr lang="zh-CN" altLang="zh-CN" b="1" dirty="0"/>
              <a:t>的概念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en-US" altLang="zh-CN" dirty="0" smtClean="0"/>
              <a:t>Java</a:t>
            </a:r>
            <a:r>
              <a:rPr lang="zh-CN" altLang="zh-CN" dirty="0"/>
              <a:t>是面向对象的语言，处理的</a:t>
            </a:r>
            <a:r>
              <a:rPr lang="zh-CN" altLang="zh-CN" b="1" dirty="0"/>
              <a:t>最小完整单元为对象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zh-CN" altLang="zh-CN" dirty="0" smtClean="0"/>
              <a:t>对象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万事</a:t>
            </a:r>
            <a:r>
              <a:rPr lang="zh-CN" altLang="zh-CN" dirty="0"/>
              <a:t>万物都是</a:t>
            </a:r>
            <a:r>
              <a:rPr lang="zh-CN" altLang="zh-CN" dirty="0">
                <a:solidFill>
                  <a:srgbClr val="C00000"/>
                </a:solidFill>
              </a:rPr>
              <a:t>对象</a:t>
            </a:r>
            <a:r>
              <a:rPr lang="zh-CN" altLang="zh-CN" dirty="0"/>
              <a:t>，如：学生、歌曲、数据等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将问题</a:t>
            </a:r>
            <a:r>
              <a:rPr lang="zh-CN" altLang="zh-CN" dirty="0"/>
              <a:t>抽象为对象</a:t>
            </a:r>
            <a:r>
              <a:rPr lang="zh-CN" altLang="zh-CN" dirty="0" smtClean="0"/>
              <a:t>，每个</a:t>
            </a:r>
            <a:r>
              <a:rPr lang="zh-CN" altLang="zh-CN" dirty="0"/>
              <a:t>对象</a:t>
            </a:r>
            <a:r>
              <a:rPr lang="zh-CN" altLang="zh-CN" dirty="0" smtClean="0"/>
              <a:t>都有个体属性。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程序就是</a:t>
            </a:r>
            <a:r>
              <a:rPr lang="zh-CN" altLang="en-US" dirty="0" smtClean="0"/>
              <a:t>在</a:t>
            </a:r>
            <a:r>
              <a:rPr lang="zh-CN" altLang="zh-CN" dirty="0" smtClean="0"/>
              <a:t>对象</a:t>
            </a:r>
            <a:r>
              <a:rPr lang="zh-CN" altLang="zh-CN" dirty="0"/>
              <a:t>之间通过消息传递，请求其它对象进行工作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对象</a:t>
            </a:r>
            <a:r>
              <a:rPr lang="zh-CN" altLang="zh-CN" dirty="0"/>
              <a:t>的状态用“</a:t>
            </a:r>
            <a:r>
              <a:rPr lang="zh-CN" altLang="zh-CN" b="1" dirty="0">
                <a:solidFill>
                  <a:srgbClr val="C00000"/>
                </a:solidFill>
              </a:rPr>
              <a:t>属性</a:t>
            </a:r>
            <a:r>
              <a:rPr lang="zh-CN" altLang="zh-CN" dirty="0"/>
              <a:t>”进行定义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对象</a:t>
            </a:r>
            <a:r>
              <a:rPr lang="zh-CN" altLang="zh-CN" dirty="0"/>
              <a:t>的行为用“</a:t>
            </a:r>
            <a:r>
              <a:rPr lang="zh-CN" altLang="zh-CN" b="1" dirty="0">
                <a:solidFill>
                  <a:srgbClr val="C00000"/>
                </a:solidFill>
              </a:rPr>
              <a:t>方法</a:t>
            </a:r>
            <a:r>
              <a:rPr lang="zh-CN" altLang="zh-CN" dirty="0"/>
              <a:t>”进行</a:t>
            </a:r>
            <a:r>
              <a:rPr lang="zh-CN" altLang="zh-CN"/>
              <a:t>操作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68692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类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类</a:t>
            </a:r>
            <a:r>
              <a:rPr lang="zh-CN" altLang="zh-CN" b="1" dirty="0">
                <a:solidFill>
                  <a:srgbClr val="C00000"/>
                </a:solidFill>
              </a:rPr>
              <a:t>是相似对象的集合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类</a:t>
            </a:r>
            <a:r>
              <a:rPr lang="zh-CN" altLang="zh-CN" dirty="0"/>
              <a:t>包含和描述</a:t>
            </a:r>
            <a:r>
              <a:rPr lang="zh-CN" altLang="zh-CN" dirty="0" smtClean="0"/>
              <a:t>了有</a:t>
            </a:r>
            <a:r>
              <a:rPr lang="zh-CN" altLang="zh-CN" dirty="0"/>
              <a:t>共同</a:t>
            </a:r>
            <a:r>
              <a:rPr lang="zh-CN" altLang="zh-CN" dirty="0" smtClean="0"/>
              <a:t>特性和</a:t>
            </a:r>
            <a:r>
              <a:rPr lang="zh-CN" altLang="zh-CN" dirty="0"/>
              <a:t>共同</a:t>
            </a:r>
            <a:r>
              <a:rPr lang="zh-CN" altLang="zh-CN" dirty="0" smtClean="0"/>
              <a:t>行为的</a:t>
            </a:r>
            <a:r>
              <a:rPr lang="zh-CN" altLang="zh-CN" dirty="0"/>
              <a:t>一组对象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例如</a:t>
            </a:r>
            <a:r>
              <a:rPr lang="zh-CN" altLang="zh-CN" dirty="0"/>
              <a:t>，苹果、梨、橘子等对象都属于水果类。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 smtClean="0"/>
              <a:t>封装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封装是</a:t>
            </a:r>
            <a:r>
              <a:rPr lang="zh-CN" altLang="zh-CN" dirty="0"/>
              <a:t>把数据和行为组织在一个包中，</a:t>
            </a:r>
            <a:r>
              <a:rPr lang="zh-CN" altLang="zh-CN" dirty="0" smtClean="0"/>
              <a:t>并隐藏</a:t>
            </a:r>
            <a:r>
              <a:rPr lang="zh-CN" altLang="zh-CN" dirty="0"/>
              <a:t>数据的实现过程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信息</a:t>
            </a:r>
            <a:r>
              <a:rPr lang="zh-CN" altLang="zh-CN" dirty="0"/>
              <a:t>隐藏是面向对象编程的基本原则，而封装是实现这一原则的一种方式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 smtClean="0"/>
              <a:t>接口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每个对象</a:t>
            </a:r>
            <a:r>
              <a:rPr lang="zh-CN" altLang="zh-CN" dirty="0"/>
              <a:t>都有</a:t>
            </a:r>
            <a:r>
              <a:rPr lang="zh-CN" altLang="zh-CN" dirty="0" smtClean="0"/>
              <a:t>接口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接口是符合需求</a:t>
            </a:r>
            <a:r>
              <a:rPr lang="zh-CN" altLang="zh-CN" dirty="0"/>
              <a:t>的</a:t>
            </a:r>
            <a:r>
              <a:rPr lang="zh-CN" altLang="zh-CN" dirty="0" smtClean="0"/>
              <a:t>类的</a:t>
            </a:r>
            <a:r>
              <a:rPr lang="zh-CN" altLang="zh-CN" dirty="0"/>
              <a:t>一套规范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接口</a:t>
            </a:r>
            <a:r>
              <a:rPr lang="zh-CN" altLang="zh-CN" dirty="0"/>
              <a:t>说明类应该做什么，但不指定如何</a:t>
            </a:r>
            <a:r>
              <a:rPr lang="zh-CN" altLang="zh-CN" dirty="0" smtClean="0"/>
              <a:t>做。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一</a:t>
            </a:r>
            <a:r>
              <a:rPr lang="zh-CN" altLang="zh-CN" dirty="0"/>
              <a:t>个类可以有一个或多个接口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68692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对象</a:t>
            </a:r>
            <a:r>
              <a:rPr lang="zh-CN" altLang="en-US" dirty="0" smtClean="0"/>
              <a:t>中的</a:t>
            </a:r>
            <a:r>
              <a:rPr lang="zh-CN" altLang="zh-CN" dirty="0" smtClean="0"/>
              <a:t>类。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" y="1108666"/>
            <a:ext cx="11674918" cy="39376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34468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方法决定某个</a:t>
            </a:r>
            <a:r>
              <a:rPr lang="zh-CN" altLang="zh-CN" dirty="0"/>
              <a:t>对象究竟</a:t>
            </a:r>
            <a:r>
              <a:rPr lang="zh-CN" altLang="zh-CN" dirty="0" smtClean="0"/>
              <a:t>能接受</a:t>
            </a:r>
            <a:r>
              <a:rPr lang="zh-CN" altLang="zh-CN" dirty="0"/>
              <a:t>什么样的</a:t>
            </a:r>
            <a:r>
              <a:rPr lang="zh-CN" altLang="zh-CN" smtClean="0"/>
              <a:t>消息。</a:t>
            </a:r>
            <a:endParaRPr lang="en-US" altLang="zh-CN" smtClean="0"/>
          </a:p>
          <a:p>
            <a:pPr lvl="2"/>
            <a:r>
              <a:rPr lang="zh-CN" altLang="en-US"/>
              <a:t>在</a:t>
            </a:r>
            <a:r>
              <a:rPr lang="en-US" altLang="zh-CN"/>
              <a:t>Java</a:t>
            </a:r>
            <a:r>
              <a:rPr lang="zh-CN" altLang="en-US"/>
              <a:t>中，执行特定任务的函数或过程统称为方法。</a:t>
            </a:r>
            <a:endParaRPr lang="en-US" altLang="zh-CN"/>
          </a:p>
          <a:p>
            <a:pPr lvl="3"/>
            <a:r>
              <a:rPr lang="zh-CN" altLang="en-US"/>
              <a:t>如，</a:t>
            </a:r>
            <a:r>
              <a:rPr lang="arn-CL" altLang="zh-CN"/>
              <a:t>abs(x)</a:t>
            </a:r>
            <a:r>
              <a:rPr lang="zh-CN" altLang="en-US"/>
              <a:t>（</a:t>
            </a:r>
            <a:r>
              <a:rPr lang="arn-CL" altLang="zh-CN"/>
              <a:t>x</a:t>
            </a:r>
            <a:r>
              <a:rPr lang="zh-CN" altLang="en-US"/>
              <a:t>绝对值方法），</a:t>
            </a:r>
            <a:r>
              <a:rPr lang="arn-CL" altLang="zh-CN"/>
              <a:t>sin(x)</a:t>
            </a:r>
            <a:r>
              <a:rPr lang="zh-CN" altLang="en-US"/>
              <a:t>（</a:t>
            </a:r>
            <a:r>
              <a:rPr lang="arn-CL" altLang="zh-CN"/>
              <a:t>x</a:t>
            </a:r>
            <a:r>
              <a:rPr lang="zh-CN" altLang="en-US"/>
              <a:t>正弦方法）等。</a:t>
            </a:r>
            <a:endParaRPr lang="zh-CN" altLang="zh-CN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</a:t>
            </a:r>
            <a:r>
              <a:rPr lang="zh-CN" altLang="zh-CN" dirty="0" smtClean="0"/>
              <a:t>继承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继承是</a:t>
            </a:r>
            <a:r>
              <a:rPr lang="zh-CN" altLang="zh-CN" dirty="0"/>
              <a:t>允许在已存在类的基础上构建新的类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主要作用：</a:t>
            </a:r>
            <a:r>
              <a:rPr lang="zh-CN" altLang="zh-CN" dirty="0"/>
              <a:t>通过继承实现</a:t>
            </a:r>
            <a:r>
              <a:rPr lang="zh-CN" altLang="zh-CN" dirty="0" smtClean="0"/>
              <a:t>代码重用。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zh-CN" altLang="zh-CN" dirty="0" smtClean="0"/>
              <a:t>多态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多态能</a:t>
            </a:r>
            <a:r>
              <a:rPr lang="zh-CN" altLang="zh-CN" dirty="0"/>
              <a:t>增强程序的简洁性、灵活性、可重用性和可扩展性。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68692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zh-CN" dirty="0"/>
              <a:t>面向对象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基本特征。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606" y="1102389"/>
            <a:ext cx="6490807" cy="49265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93937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en-US" altLang="zh-CN" b="1" smtClean="0"/>
              <a:t>Java</a:t>
            </a:r>
            <a:r>
              <a:rPr lang="zh-CN" altLang="zh-CN" b="1"/>
              <a:t>程序的构成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Java</a:t>
            </a:r>
            <a:r>
              <a:rPr lang="zh-CN" altLang="zh-CN" smtClean="0"/>
              <a:t>源程序</a:t>
            </a:r>
            <a:r>
              <a:rPr lang="zh-CN" altLang="en-US" smtClean="0"/>
              <a:t>组成：</a:t>
            </a:r>
            <a:r>
              <a:rPr lang="zh-CN" altLang="zh-CN" smtClean="0"/>
              <a:t>包</a:t>
            </a:r>
            <a:r>
              <a:rPr lang="zh-CN" altLang="zh-CN"/>
              <a:t>的</a:t>
            </a:r>
            <a:r>
              <a:rPr lang="zh-CN" altLang="zh-CN" smtClean="0"/>
              <a:t>引用</a:t>
            </a:r>
            <a:r>
              <a:rPr lang="zh-CN" altLang="en-US" smtClean="0"/>
              <a:t>、</a:t>
            </a:r>
            <a:r>
              <a:rPr lang="zh-CN" altLang="zh-CN" smtClean="0"/>
              <a:t>类</a:t>
            </a:r>
            <a:r>
              <a:rPr lang="zh-CN" altLang="zh-CN"/>
              <a:t>的</a:t>
            </a:r>
            <a:r>
              <a:rPr lang="zh-CN" altLang="zh-CN" smtClean="0"/>
              <a:t>定义。</a:t>
            </a:r>
            <a:endParaRPr lang="zh-CN" altLang="zh-CN"/>
          </a:p>
          <a:p>
            <a:pPr lvl="1"/>
            <a:r>
              <a:rPr lang="zh-CN" altLang="zh-CN" smtClean="0"/>
              <a:t>类</a:t>
            </a:r>
            <a:r>
              <a:rPr lang="zh-CN" altLang="zh-CN"/>
              <a:t>由</a:t>
            </a:r>
            <a:r>
              <a:rPr lang="zh-CN" altLang="zh-CN" b="1">
                <a:solidFill>
                  <a:srgbClr val="C00000"/>
                </a:solidFill>
              </a:rPr>
              <a:t>类声明</a:t>
            </a:r>
            <a:r>
              <a:rPr lang="zh-CN" altLang="zh-CN"/>
              <a:t>和</a:t>
            </a:r>
            <a:r>
              <a:rPr lang="zh-CN" altLang="zh-CN" b="1">
                <a:solidFill>
                  <a:srgbClr val="C00000"/>
                </a:solidFill>
              </a:rPr>
              <a:t>类体</a:t>
            </a:r>
            <a:r>
              <a:rPr lang="zh-CN" altLang="zh-CN" smtClean="0"/>
              <a:t>构成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类体由</a:t>
            </a:r>
            <a:r>
              <a:rPr lang="zh-CN" altLang="zh-CN" b="1">
                <a:solidFill>
                  <a:srgbClr val="C00000"/>
                </a:solidFill>
              </a:rPr>
              <a:t>变量</a:t>
            </a:r>
            <a:r>
              <a:rPr lang="zh-CN" altLang="zh-CN"/>
              <a:t>和</a:t>
            </a:r>
            <a:r>
              <a:rPr lang="zh-CN" altLang="zh-CN" b="1">
                <a:solidFill>
                  <a:srgbClr val="C00000"/>
                </a:solidFill>
              </a:rPr>
              <a:t>方法</a:t>
            </a:r>
            <a:r>
              <a:rPr lang="zh-CN" altLang="zh-CN"/>
              <a:t>构成。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程序可以</a:t>
            </a:r>
            <a:r>
              <a:rPr lang="zh-CN" altLang="zh-CN"/>
              <a:t>有多个</a:t>
            </a:r>
            <a:r>
              <a:rPr lang="zh-CN" altLang="zh-CN" smtClean="0"/>
              <a:t>类，</a:t>
            </a:r>
            <a:r>
              <a:rPr lang="zh-CN" altLang="zh-CN"/>
              <a:t>但必须有一个主类</a:t>
            </a:r>
            <a:r>
              <a:rPr lang="zh-CN" altLang="zh-CN" sz="1800"/>
              <a:t>（类似于</a:t>
            </a:r>
            <a:r>
              <a:rPr lang="en-US" altLang="zh-CN" sz="1800"/>
              <a:t>C</a:t>
            </a:r>
            <a:r>
              <a:rPr lang="zh-CN" altLang="zh-CN" sz="1800"/>
              <a:t>语言中的主函数</a:t>
            </a:r>
            <a:r>
              <a:rPr lang="zh-CN" altLang="zh-CN" sz="1800" smtClean="0"/>
              <a:t>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主</a:t>
            </a:r>
            <a:r>
              <a:rPr lang="zh-CN" altLang="zh-CN"/>
              <a:t>类是</a:t>
            </a:r>
            <a:r>
              <a:rPr lang="en-US" altLang="zh-CN"/>
              <a:t>Java</a:t>
            </a:r>
            <a:r>
              <a:rPr lang="zh-CN" altLang="zh-CN"/>
              <a:t>程序运行的入口</a:t>
            </a:r>
            <a:r>
              <a:rPr lang="zh-CN" altLang="zh-CN" smtClean="0"/>
              <a:t>点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主</a:t>
            </a:r>
            <a:r>
              <a:rPr lang="zh-CN" altLang="zh-CN"/>
              <a:t>类为包含</a:t>
            </a:r>
            <a:r>
              <a:rPr lang="en-US" altLang="zh-CN"/>
              <a:t>main</a:t>
            </a:r>
            <a:r>
              <a:rPr lang="zh-CN" altLang="zh-CN"/>
              <a:t>方法的类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主类名称</a:t>
            </a:r>
            <a:r>
              <a:rPr lang="zh-CN" altLang="zh-CN"/>
              <a:t>必须与文件名一致</a:t>
            </a:r>
            <a:r>
              <a:rPr lang="zh-CN" altLang="zh-CN" sz="1800"/>
              <a:t>（</a:t>
            </a:r>
            <a:r>
              <a:rPr lang="en-US" altLang="zh-CN" sz="1800"/>
              <a:t>C</a:t>
            </a:r>
            <a:r>
              <a:rPr lang="zh-CN" altLang="zh-CN" sz="1800"/>
              <a:t>语言无此要求）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5730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/>
              <a:t>以</a:t>
            </a:r>
            <a:r>
              <a:rPr lang="zh-CN" altLang="en-US" dirty="0" smtClean="0"/>
              <a:t>电灯为例说明</a:t>
            </a:r>
            <a:r>
              <a:rPr lang="zh-CN" altLang="zh-CN" dirty="0" smtClean="0"/>
              <a:t>面向对象的</a:t>
            </a:r>
            <a:r>
              <a:rPr lang="zh-CN" altLang="en-US" dirty="0" smtClean="0"/>
              <a:t>基本特征。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Light it = new Light();</a:t>
            </a:r>
          </a:p>
          <a:p>
            <a:pPr lvl="1"/>
            <a:r>
              <a:rPr lang="en-US" altLang="zh-CN" dirty="0" err="1" smtClean="0"/>
              <a:t>it.on</a:t>
            </a:r>
            <a:r>
              <a:rPr lang="en-US" altLang="zh-CN" dirty="0"/>
              <a:t>();</a:t>
            </a:r>
          </a:p>
          <a:p>
            <a:pPr lvl="2"/>
            <a:r>
              <a:rPr lang="en-US" altLang="zh-CN" dirty="0" smtClean="0"/>
              <a:t>Light</a:t>
            </a:r>
            <a:r>
              <a:rPr lang="zh-CN" altLang="en-US" dirty="0" smtClean="0"/>
              <a:t>是类的名称；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Light()</a:t>
            </a:r>
            <a:r>
              <a:rPr lang="zh-CN" altLang="en-US" dirty="0" smtClean="0"/>
              <a:t>对象创建的“句柄”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en-US" altLang="zh-CN" dirty="0" smtClean="0"/>
              <a:t>new</a:t>
            </a:r>
            <a:r>
              <a:rPr lang="zh-CN" altLang="en-US" dirty="0"/>
              <a:t>表示</a:t>
            </a:r>
            <a:r>
              <a:rPr lang="en-US" altLang="zh-CN" dirty="0"/>
              <a:t>Light()</a:t>
            </a:r>
            <a:r>
              <a:rPr lang="zh-CN" altLang="en-US" dirty="0"/>
              <a:t>为新建</a:t>
            </a:r>
            <a:r>
              <a:rPr lang="zh-CN" altLang="en-US" dirty="0" smtClean="0"/>
              <a:t>对象；</a:t>
            </a:r>
            <a:endParaRPr lang="en-US" altLang="zh-CN" i="1" dirty="0" smtClean="0"/>
          </a:p>
          <a:p>
            <a:pPr lvl="2"/>
            <a:r>
              <a:rPr lang="zh-CN" altLang="en-US" dirty="0" smtClean="0"/>
              <a:t>用</a:t>
            </a:r>
            <a:r>
              <a:rPr lang="zh-CN" altLang="en-US" dirty="0"/>
              <a:t>等号</a:t>
            </a:r>
            <a:r>
              <a:rPr lang="zh-CN" altLang="en-US" dirty="0" smtClean="0"/>
              <a:t>将对象</a:t>
            </a:r>
            <a:r>
              <a:rPr lang="en-US" altLang="zh-CN" dirty="0"/>
              <a:t>Light</a:t>
            </a:r>
            <a:r>
              <a:rPr lang="en-US" altLang="zh-CN" dirty="0" smtClean="0"/>
              <a:t>()</a:t>
            </a:r>
            <a:r>
              <a:rPr lang="zh-CN" altLang="en-US" dirty="0" smtClean="0"/>
              <a:t>赋值给句柄 </a:t>
            </a:r>
            <a:r>
              <a:rPr lang="en-US" altLang="zh-CN" dirty="0" smtClean="0"/>
              <a:t>it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接口（</a:t>
            </a:r>
            <a:r>
              <a:rPr lang="en-US" altLang="zh-CN" dirty="0"/>
              <a:t>Interface</a:t>
            </a:r>
            <a:r>
              <a:rPr lang="zh-CN" altLang="en-US" dirty="0"/>
              <a:t>）规定</a:t>
            </a:r>
            <a:r>
              <a:rPr lang="zh-CN" altLang="en-US" dirty="0" smtClean="0"/>
              <a:t>了对象的请求；</a:t>
            </a:r>
            <a:endParaRPr lang="en-US" altLang="zh-CN" dirty="0"/>
          </a:p>
          <a:p>
            <a:pPr lvl="2"/>
            <a:r>
              <a:rPr lang="zh-CN" altLang="en-US" dirty="0" smtClean="0"/>
              <a:t>可</a:t>
            </a:r>
            <a:r>
              <a:rPr lang="zh-CN" altLang="en-US" dirty="0"/>
              <a:t>向</a:t>
            </a:r>
            <a:r>
              <a:rPr lang="en-US" altLang="zh-CN" dirty="0"/>
              <a:t>Light</a:t>
            </a:r>
            <a:r>
              <a:rPr lang="zh-CN" altLang="en-US" dirty="0"/>
              <a:t>对象发出的请求</a:t>
            </a:r>
            <a:r>
              <a:rPr lang="zh-CN" altLang="en-US" dirty="0" smtClean="0"/>
              <a:t>包括：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打开</a:t>
            </a:r>
            <a:r>
              <a:rPr lang="zh-CN" altLang="en-US" dirty="0"/>
              <a:t>（</a:t>
            </a:r>
            <a:r>
              <a:rPr lang="en-US" altLang="zh-CN" dirty="0"/>
              <a:t>on</a:t>
            </a:r>
            <a:r>
              <a:rPr lang="zh-CN" altLang="en-US" dirty="0" smtClean="0"/>
              <a:t>）、</a:t>
            </a:r>
            <a:r>
              <a:rPr lang="zh-CN" altLang="en-US" dirty="0"/>
              <a:t>关闭（</a:t>
            </a:r>
            <a:r>
              <a:rPr lang="en-US" altLang="zh-CN" dirty="0"/>
              <a:t>off</a:t>
            </a:r>
            <a:r>
              <a:rPr lang="zh-CN" altLang="en-US" dirty="0"/>
              <a:t>）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更</a:t>
            </a:r>
            <a:r>
              <a:rPr lang="zh-CN" altLang="en-US" dirty="0"/>
              <a:t>明亮（</a:t>
            </a:r>
            <a:r>
              <a:rPr lang="en-US" altLang="zh-CN" dirty="0"/>
              <a:t>brighten</a:t>
            </a:r>
            <a:r>
              <a:rPr lang="zh-CN" altLang="en-US" dirty="0" smtClean="0"/>
              <a:t>）、更</a:t>
            </a:r>
            <a:r>
              <a:rPr lang="zh-CN" altLang="en-US" dirty="0"/>
              <a:t>暗淡（</a:t>
            </a:r>
            <a:r>
              <a:rPr lang="en-US" altLang="zh-CN" dirty="0"/>
              <a:t>dim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it.on</a:t>
            </a:r>
            <a:r>
              <a:rPr lang="en-US" altLang="zh-CN" dirty="0" smtClean="0"/>
              <a:t>()</a:t>
            </a:r>
            <a:r>
              <a:rPr lang="zh-CN" altLang="en-US" dirty="0" smtClean="0"/>
              <a:t>表示向</a:t>
            </a:r>
            <a:r>
              <a:rPr lang="zh-CN" altLang="en-US" dirty="0"/>
              <a:t>对象发送一条</a:t>
            </a:r>
            <a:r>
              <a:rPr lang="zh-CN" altLang="en-US" dirty="0" smtClean="0"/>
              <a:t>消息（</a:t>
            </a:r>
            <a:r>
              <a:rPr lang="en-US" altLang="zh-CN" dirty="0" smtClean="0"/>
              <a:t>on</a:t>
            </a:r>
            <a:r>
              <a:rPr lang="zh-CN" altLang="en-US" dirty="0" smtClean="0"/>
              <a:t>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253" y="1467661"/>
            <a:ext cx="5879738" cy="31149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54520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2-28</a:t>
            </a:r>
            <a:r>
              <a:rPr lang="zh-CN" altLang="zh-CN" dirty="0" smtClean="0"/>
              <a:t>】编制</a:t>
            </a:r>
            <a:r>
              <a:rPr lang="en-US" altLang="zh-CN" dirty="0"/>
              <a:t>Java</a:t>
            </a:r>
            <a:r>
              <a:rPr lang="zh-CN" altLang="zh-CN" dirty="0"/>
              <a:t>程序，在屏幕输出字符串</a:t>
            </a:r>
            <a:r>
              <a:rPr lang="en-US" altLang="zh-CN" dirty="0"/>
              <a:t>“Hello, World!”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zh-CN" dirty="0" smtClean="0"/>
              <a:t>以上程序没有</a:t>
            </a:r>
            <a:r>
              <a:rPr lang="zh-CN" altLang="zh-CN" dirty="0"/>
              <a:t>进行包（类库</a:t>
            </a:r>
            <a:r>
              <a:rPr lang="zh-CN" altLang="zh-CN" dirty="0" smtClean="0"/>
              <a:t>）引用</a:t>
            </a:r>
            <a:r>
              <a:rPr lang="zh-CN" altLang="zh-CN" dirty="0"/>
              <a:t>，因此无需声明。</a:t>
            </a:r>
          </a:p>
          <a:p>
            <a:pPr lvl="2"/>
            <a:r>
              <a:rPr lang="zh-CN" altLang="zh-CN" dirty="0"/>
              <a:t>第</a:t>
            </a:r>
            <a:r>
              <a:rPr lang="en-US" altLang="zh-CN" dirty="0"/>
              <a:t>2</a:t>
            </a:r>
            <a:r>
              <a:rPr lang="zh-CN" altLang="zh-CN" dirty="0" smtClean="0"/>
              <a:t>行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public</a:t>
            </a:r>
            <a:r>
              <a:rPr lang="zh-CN" altLang="zh-CN" dirty="0"/>
              <a:t>是访问说明符，声明该类为公有类，可以被其他对象访问。</a:t>
            </a:r>
          </a:p>
          <a:p>
            <a:pPr lvl="2"/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行：</a:t>
            </a:r>
            <a:r>
              <a:rPr lang="en-US" altLang="zh-CN" dirty="0" smtClean="0"/>
              <a:t>class</a:t>
            </a:r>
            <a:r>
              <a:rPr lang="zh-CN" altLang="zh-CN" dirty="0"/>
              <a:t>表示定义一个类，</a:t>
            </a:r>
            <a:r>
              <a:rPr lang="en-US" altLang="zh-CN" dirty="0"/>
              <a:t>HelloWorld</a:t>
            </a:r>
            <a:r>
              <a:rPr lang="zh-CN" altLang="zh-CN" dirty="0"/>
              <a:t>是类名，它是用户自定义的</a:t>
            </a:r>
            <a:r>
              <a:rPr lang="zh-CN" altLang="zh-CN" dirty="0" smtClean="0"/>
              <a:t>标识符。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中的类类似于</a:t>
            </a:r>
            <a:r>
              <a:rPr lang="en-US" altLang="zh-CN" dirty="0"/>
              <a:t>C</a:t>
            </a:r>
            <a:r>
              <a:rPr lang="zh-CN" altLang="zh-CN" dirty="0"/>
              <a:t>的函数</a:t>
            </a:r>
            <a:r>
              <a:rPr lang="zh-CN" altLang="zh-CN" dirty="0" smtClean="0"/>
              <a:t>，</a:t>
            </a:r>
            <a:r>
              <a:rPr lang="zh-CN" altLang="en-US" dirty="0" smtClean="0"/>
              <a:t>而</a:t>
            </a:r>
            <a:r>
              <a:rPr lang="zh-CN" altLang="zh-CN" dirty="0" smtClean="0"/>
              <a:t>类</a:t>
            </a:r>
            <a:r>
              <a:rPr lang="zh-CN" altLang="zh-CN" dirty="0"/>
              <a:t>库则类似于</a:t>
            </a:r>
            <a:r>
              <a:rPr lang="en-US" altLang="zh-CN" dirty="0" smtClean="0"/>
              <a:t>C</a:t>
            </a:r>
            <a:r>
              <a:rPr lang="zh-CN" altLang="zh-CN" dirty="0" smtClean="0"/>
              <a:t>库</a:t>
            </a:r>
            <a:r>
              <a:rPr lang="zh-CN" altLang="zh-CN" dirty="0"/>
              <a:t>函数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4"/>
            <a:endParaRPr lang="en-US" altLang="zh-CN" dirty="0" smtClean="0"/>
          </a:p>
          <a:p>
            <a:pPr lvl="4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97124568"/>
              </p:ext>
            </p:extLst>
          </p:nvPr>
        </p:nvGraphicFramePr>
        <p:xfrm>
          <a:off x="952135" y="1212118"/>
          <a:ext cx="10250156" cy="22753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2869"/>
                <a:gridCol w="5752214"/>
                <a:gridCol w="3685073"/>
              </a:tblGrid>
              <a:tr h="22753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文件名称为：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HelloWorld.java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class HelloWorld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baseline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</a:t>
                      </a: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static void main(String args[])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{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System.out.println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("Hello, World!");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}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Java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程序注释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类声明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类体开始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方法声明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方法开始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方法（输出字符串）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方法结束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类体结束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051619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dirty="0"/>
              <a:t>第</a:t>
            </a:r>
            <a:r>
              <a:rPr lang="en-US" altLang="zh-CN" dirty="0"/>
              <a:t>4</a:t>
            </a:r>
            <a:r>
              <a:rPr lang="zh-CN" altLang="zh-CN" dirty="0" smtClean="0"/>
              <a:t>行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主方法声明</a:t>
            </a:r>
            <a:r>
              <a:rPr lang="zh-CN" altLang="en-US" dirty="0" smtClean="0"/>
              <a:t>，</a:t>
            </a:r>
            <a:r>
              <a:rPr lang="zh-CN" altLang="zh-CN" b="1" dirty="0" smtClean="0">
                <a:solidFill>
                  <a:srgbClr val="C00000"/>
                </a:solidFill>
              </a:rPr>
              <a:t>方法</a:t>
            </a:r>
            <a:r>
              <a:rPr lang="zh-CN" altLang="zh-CN" b="1" dirty="0">
                <a:solidFill>
                  <a:srgbClr val="C00000"/>
                </a:solidFill>
              </a:rPr>
              <a:t>是定义类的</a:t>
            </a:r>
            <a:r>
              <a:rPr lang="zh-CN" altLang="zh-CN" b="1" dirty="0" smtClean="0">
                <a:solidFill>
                  <a:srgbClr val="C00000"/>
                </a:solidFill>
              </a:rPr>
              <a:t>操作</a:t>
            </a:r>
            <a:r>
              <a:rPr lang="zh-CN" altLang="zh-CN" dirty="0" smtClean="0"/>
              <a:t>。功能与</a:t>
            </a:r>
            <a:r>
              <a:rPr lang="en-US" altLang="zh-CN" dirty="0" smtClean="0"/>
              <a:t>C</a:t>
            </a:r>
            <a:r>
              <a:rPr lang="zh-CN" altLang="zh-CN" dirty="0" smtClean="0"/>
              <a:t>的</a:t>
            </a:r>
            <a:r>
              <a:rPr lang="en-US" altLang="zh-CN" dirty="0" smtClean="0"/>
              <a:t>main</a:t>
            </a:r>
            <a:r>
              <a:rPr lang="en-US" altLang="zh-CN" dirty="0"/>
              <a:t>()</a:t>
            </a:r>
            <a:r>
              <a:rPr lang="zh-CN" altLang="zh-CN" dirty="0"/>
              <a:t>主</a:t>
            </a:r>
            <a:r>
              <a:rPr lang="zh-CN" altLang="zh-CN" dirty="0" smtClean="0"/>
              <a:t>函数相同</a:t>
            </a:r>
            <a:r>
              <a:rPr lang="zh-CN" altLang="zh-CN" dirty="0"/>
              <a:t>。</a:t>
            </a:r>
          </a:p>
          <a:p>
            <a:pPr lvl="2"/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行：</a:t>
            </a:r>
            <a:r>
              <a:rPr lang="en-US" altLang="zh-CN" dirty="0" smtClean="0"/>
              <a:t>public</a:t>
            </a:r>
            <a:r>
              <a:rPr lang="zh-CN" altLang="zh-CN" dirty="0"/>
              <a:t>是声明该方法为公有类。</a:t>
            </a:r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行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static</a:t>
            </a:r>
            <a:r>
              <a:rPr lang="zh-CN" altLang="zh-CN" dirty="0"/>
              <a:t>表示这个方法是静态</a:t>
            </a:r>
            <a:r>
              <a:rPr lang="zh-CN" altLang="zh-CN" dirty="0" smtClean="0"/>
              <a:t>的。</a:t>
            </a:r>
            <a:endParaRPr lang="zh-CN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行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void</a:t>
            </a:r>
            <a:r>
              <a:rPr lang="zh-CN" altLang="zh-CN" dirty="0"/>
              <a:t>说明</a:t>
            </a:r>
            <a:r>
              <a:rPr lang="en-US" altLang="zh-CN" dirty="0"/>
              <a:t>main()</a:t>
            </a:r>
            <a:r>
              <a:rPr lang="zh-CN" altLang="zh-CN" dirty="0"/>
              <a:t>方法没有返回</a:t>
            </a:r>
            <a:r>
              <a:rPr lang="zh-CN" altLang="zh-CN" dirty="0" smtClean="0"/>
              <a:t>值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main</a:t>
            </a:r>
            <a:r>
              <a:rPr lang="zh-CN" altLang="zh-CN" dirty="0"/>
              <a:t>是主方法</a:t>
            </a:r>
            <a:r>
              <a:rPr lang="zh-CN" altLang="zh-CN" dirty="0" smtClean="0"/>
              <a:t>名。</a:t>
            </a:r>
            <a:endParaRPr lang="zh-CN" altLang="zh-CN" dirty="0"/>
          </a:p>
          <a:p>
            <a:pPr lvl="2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行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String </a:t>
            </a:r>
            <a:r>
              <a:rPr lang="en-US" altLang="zh-CN" dirty="0" err="1"/>
              <a:t>args</a:t>
            </a:r>
            <a:r>
              <a:rPr lang="en-US" altLang="zh-CN" dirty="0"/>
              <a:t>[]</a:t>
            </a:r>
            <a:r>
              <a:rPr lang="zh-CN" altLang="zh-CN" dirty="0"/>
              <a:t>表示这个方法接受的参数是数组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第</a:t>
            </a:r>
            <a:r>
              <a:rPr lang="en-US" altLang="zh-CN" dirty="0"/>
              <a:t>6</a:t>
            </a:r>
            <a:r>
              <a:rPr lang="zh-CN" altLang="zh-CN" dirty="0" smtClean="0"/>
              <a:t>行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方法</a:t>
            </a:r>
            <a:r>
              <a:rPr lang="zh-CN" altLang="zh-CN" dirty="0"/>
              <a:t>语句，功能是向控制台输出字符串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/>
              <a:t>第</a:t>
            </a:r>
            <a:r>
              <a:rPr lang="en-US" altLang="zh-CN" dirty="0"/>
              <a:t>6</a:t>
            </a:r>
            <a:r>
              <a:rPr lang="zh-CN" altLang="zh-CN" dirty="0"/>
              <a:t>行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System</a:t>
            </a:r>
            <a:r>
              <a:rPr lang="zh-CN" altLang="zh-CN" dirty="0"/>
              <a:t>是类，</a:t>
            </a:r>
            <a:r>
              <a:rPr lang="en-US" altLang="zh-CN" dirty="0"/>
              <a:t>out</a:t>
            </a:r>
            <a:r>
              <a:rPr lang="zh-CN" altLang="zh-CN" dirty="0"/>
              <a:t>是对象，</a:t>
            </a:r>
            <a:r>
              <a:rPr lang="en-US" altLang="zh-CN" dirty="0"/>
              <a:t>Print</a:t>
            </a:r>
            <a:r>
              <a:rPr lang="zh-CN" altLang="zh-CN" dirty="0"/>
              <a:t>是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/>
              <a:t>第</a:t>
            </a:r>
            <a:r>
              <a:rPr lang="en-US" altLang="zh-CN" dirty="0"/>
              <a:t>6</a:t>
            </a:r>
            <a:r>
              <a:rPr lang="zh-CN" altLang="zh-CN" dirty="0" smtClean="0"/>
              <a:t>行语句含义</a:t>
            </a:r>
            <a:r>
              <a:rPr lang="zh-CN" altLang="zh-CN" dirty="0"/>
              <a:t>是：利用</a:t>
            </a:r>
            <a:r>
              <a:rPr lang="en-US" altLang="zh-CN" dirty="0"/>
              <a:t>System</a:t>
            </a:r>
            <a:r>
              <a:rPr lang="zh-CN" altLang="zh-CN" dirty="0"/>
              <a:t>类下的</a:t>
            </a:r>
            <a:r>
              <a:rPr lang="en-US" altLang="zh-CN" dirty="0"/>
              <a:t>.out</a:t>
            </a:r>
            <a:r>
              <a:rPr lang="zh-CN" altLang="zh-CN" dirty="0"/>
              <a:t>对象的</a:t>
            </a:r>
            <a:r>
              <a:rPr lang="en-US" altLang="zh-CN" dirty="0"/>
              <a:t>.</a:t>
            </a:r>
            <a:r>
              <a:rPr lang="en-US" altLang="zh-CN" dirty="0" err="1"/>
              <a:t>println</a:t>
            </a:r>
            <a:r>
              <a:rPr lang="en-US" altLang="zh-CN" dirty="0"/>
              <a:t>()</a:t>
            </a:r>
            <a:r>
              <a:rPr lang="zh-CN" altLang="zh-CN" dirty="0"/>
              <a:t>方法，向控制台输出字符串“</a:t>
            </a:r>
            <a:r>
              <a:rPr lang="en-US" altLang="zh-CN" dirty="0"/>
              <a:t>Hello, World!</a:t>
            </a:r>
            <a:r>
              <a:rPr lang="zh-CN" altLang="zh-CN" dirty="0"/>
              <a:t>”，并用一个新行结束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5730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语言的基本功能</a:t>
            </a:r>
            <a:endParaRPr lang="zh-CN" altLang="zh-CN" dirty="0"/>
          </a:p>
          <a:p>
            <a:pPr lvl="1"/>
            <a:endParaRPr lang="en-US" altLang="zh-CN" sz="1000" b="1" dirty="0" smtClean="0"/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程序</a:t>
            </a:r>
            <a:r>
              <a:rPr lang="zh-CN" altLang="zh-CN" b="1" dirty="0">
                <a:solidFill>
                  <a:srgbClr val="C00000"/>
                </a:solidFill>
              </a:rPr>
              <a:t>语言</a:t>
            </a:r>
            <a:r>
              <a:rPr lang="zh-CN" altLang="zh-CN" b="1" dirty="0" smtClean="0">
                <a:solidFill>
                  <a:srgbClr val="C00000"/>
                </a:solidFill>
              </a:rPr>
              <a:t>是计算机指令</a:t>
            </a:r>
            <a:r>
              <a:rPr lang="zh-CN" altLang="zh-CN" b="1" dirty="0">
                <a:solidFill>
                  <a:srgbClr val="C00000"/>
                </a:solidFill>
              </a:rPr>
              <a:t>执行流程的形式化语言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程序语言规范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数据类型</a:t>
            </a:r>
            <a:r>
              <a:rPr lang="zh-CN" altLang="zh-CN" dirty="0"/>
              <a:t>和</a:t>
            </a:r>
            <a:r>
              <a:rPr lang="zh-CN" altLang="zh-CN" dirty="0" smtClean="0"/>
              <a:t>数据结构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指令类型</a:t>
            </a:r>
            <a:r>
              <a:rPr lang="zh-CN" altLang="zh-CN" dirty="0"/>
              <a:t>和指令</a:t>
            </a:r>
            <a:r>
              <a:rPr lang="zh-CN" altLang="zh-CN" dirty="0" smtClean="0"/>
              <a:t>控制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调用</a:t>
            </a:r>
            <a:r>
              <a:rPr lang="zh-CN" altLang="zh-CN" dirty="0"/>
              <a:t>机制和库</a:t>
            </a:r>
            <a:r>
              <a:rPr lang="zh-CN" altLang="zh-CN" dirty="0" smtClean="0"/>
              <a:t>函数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以及</a:t>
            </a:r>
            <a:r>
              <a:rPr lang="zh-CN" altLang="zh-CN" dirty="0"/>
              <a:t>不成文的</a:t>
            </a:r>
            <a:r>
              <a:rPr lang="zh-CN" altLang="zh-CN" dirty="0" smtClean="0"/>
              <a:t>规定</a:t>
            </a:r>
            <a:r>
              <a:rPr lang="zh-CN" altLang="en-US" dirty="0" smtClean="0"/>
              <a:t>，如，</a:t>
            </a:r>
            <a:r>
              <a:rPr lang="zh-CN" altLang="zh-CN" dirty="0" smtClean="0"/>
              <a:t>递进</a:t>
            </a:r>
            <a:r>
              <a:rPr lang="zh-CN" altLang="zh-CN" dirty="0"/>
              <a:t>书写、变量命名</a:t>
            </a:r>
            <a:r>
              <a:rPr lang="zh-CN" altLang="zh-CN" dirty="0" smtClean="0"/>
              <a:t>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206701" y="4486905"/>
            <a:ext cx="6379529" cy="1584251"/>
          </a:xfrm>
          <a:prstGeom prst="round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计算机是一台快速，笨拙的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机器，只有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有限的能力。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只能进行基本的数学运算与逻辑比较。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必须由程序来指示它做什么事。</a:t>
            </a:r>
          </a:p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——George Beekman</a:t>
            </a:r>
          </a:p>
        </p:txBody>
      </p:sp>
    </p:spTree>
    <p:extLst>
      <p:ext uri="{BB962C8B-B14F-4D97-AF65-F5344CB8AC3E}">
        <p14:creationId xmlns="" xmlns:p14="http://schemas.microsoft.com/office/powerpoint/2010/main" val="26673286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2-29</a:t>
            </a:r>
            <a:r>
              <a:rPr lang="zh-CN" altLang="zh-CN" dirty="0" smtClean="0"/>
              <a:t>】编制</a:t>
            </a:r>
            <a:r>
              <a:rPr lang="en-US" altLang="zh-CN" dirty="0"/>
              <a:t>Java</a:t>
            </a:r>
            <a:r>
              <a:rPr lang="zh-CN" altLang="zh-CN" dirty="0"/>
              <a:t>程序，计算从</a:t>
            </a:r>
            <a:r>
              <a:rPr lang="en-US" altLang="zh-CN" dirty="0"/>
              <a:t>1+2+3+…+100</a:t>
            </a:r>
            <a:r>
              <a:rPr lang="zh-CN" altLang="zh-CN" dirty="0"/>
              <a:t>的累加和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51133420"/>
              </p:ext>
            </p:extLst>
          </p:nvPr>
        </p:nvGraphicFramePr>
        <p:xfrm>
          <a:off x="901189" y="1177816"/>
          <a:ext cx="10858419" cy="2437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372"/>
                <a:gridCol w="4988674"/>
                <a:gridCol w="4968373"/>
              </a:tblGrid>
              <a:tr h="24372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文件名称为：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Sum.java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class Sum </a:t>
                      </a: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{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static void main(String[] args) </a:t>
                      </a: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{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s = 0;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for(int i = 0; i &lt;= 100; i++)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s+ = i;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System.out.println("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累加和为：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+ s);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  </a:t>
                      </a: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}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Java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程序注释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类声明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方法声明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s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用来保存累加和，初始化为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for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循环体只有一个语句，可不用大括号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s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进行累加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方法，输出字符串和累加值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//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方法结束，类体结束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25730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/>
              <a:t>】 Java</a:t>
            </a:r>
            <a:r>
              <a:rPr lang="zh-CN" altLang="en-US" dirty="0"/>
              <a:t>程序</a:t>
            </a:r>
            <a:r>
              <a:rPr lang="zh-CN" altLang="en-US" dirty="0" smtClean="0"/>
              <a:t>关键字。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91461142"/>
              </p:ext>
            </p:extLst>
          </p:nvPr>
        </p:nvGraphicFramePr>
        <p:xfrm>
          <a:off x="578312" y="1145083"/>
          <a:ext cx="11130759" cy="4602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2861"/>
                <a:gridCol w="2542861"/>
                <a:gridCol w="2542861"/>
                <a:gridCol w="2036033"/>
                <a:gridCol w="1466143"/>
              </a:tblGrid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abstract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assert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boolean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break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byte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case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catch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class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u="none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const</a:t>
                      </a:r>
                      <a:endParaRPr lang="zh-CN" sz="2000" b="0" u="none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continue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default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double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else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enum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extends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final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finally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float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goto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if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implements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import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instanceof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interface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long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native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new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package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private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protected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public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return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strictfp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short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static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super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switch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synchronized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this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throw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throws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25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transient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try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void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volatile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while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3799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 Java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程序的比较。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20" y="1012675"/>
            <a:ext cx="6531935" cy="50088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3957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2.3.3  </a:t>
            </a:r>
            <a:r>
              <a:rPr lang="zh-CN" altLang="en-US" smtClean="0"/>
              <a:t>面向对象</a:t>
            </a:r>
            <a:r>
              <a:rPr lang="zh-CN" altLang="en-US"/>
              <a:t>编程语言</a:t>
            </a:r>
            <a:r>
              <a:rPr lang="en-US" altLang="zh-CN"/>
              <a:t>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】Java</a:t>
            </a:r>
            <a:r>
              <a:rPr lang="zh-CN" altLang="en-US" dirty="0" smtClean="0"/>
              <a:t>程序编译和执行过程。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911" y="998655"/>
            <a:ext cx="7817367" cy="58593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20401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en-US" altLang="zh-CN" b="1" smtClean="0"/>
              <a:t>R</a:t>
            </a:r>
            <a:r>
              <a:rPr lang="zh-CN" altLang="zh-CN" b="1"/>
              <a:t>语言的发展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R</a:t>
            </a:r>
            <a:r>
              <a:rPr lang="zh-CN" altLang="zh-CN"/>
              <a:t>语言是统计学家发明的</a:t>
            </a:r>
            <a:r>
              <a:rPr lang="zh-CN" altLang="zh-CN" smtClean="0"/>
              <a:t>语言。</a:t>
            </a:r>
            <a:endParaRPr lang="en-US" altLang="zh-CN" smtClean="0"/>
          </a:p>
          <a:p>
            <a:pPr lvl="1"/>
            <a:r>
              <a:rPr lang="zh-CN" altLang="zh-CN" smtClean="0"/>
              <a:t>早期</a:t>
            </a:r>
            <a:r>
              <a:rPr lang="zh-CN" altLang="zh-CN"/>
              <a:t>主要用来代替</a:t>
            </a:r>
            <a:r>
              <a:rPr lang="en-US" altLang="zh-CN"/>
              <a:t>SAS</a:t>
            </a:r>
            <a:r>
              <a:rPr lang="zh-CN" altLang="zh-CN" sz="1800"/>
              <a:t>（统计软件）</a:t>
            </a:r>
            <a:r>
              <a:rPr lang="zh-CN" altLang="zh-CN"/>
              <a:t>做统计计算工作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近年来</a:t>
            </a:r>
            <a:r>
              <a:rPr lang="zh-CN" altLang="zh-CN"/>
              <a:t>，随着大数据技术的发展，</a:t>
            </a:r>
            <a:r>
              <a:rPr lang="en-US" altLang="zh-CN"/>
              <a:t>R</a:t>
            </a:r>
            <a:r>
              <a:rPr lang="zh-CN" altLang="zh-CN"/>
              <a:t>语言优秀的统计能力终于被业界发现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en-US" altLang="zh-CN"/>
              <a:t>R</a:t>
            </a:r>
            <a:r>
              <a:rPr lang="zh-CN" altLang="zh-CN" smtClean="0"/>
              <a:t>语言应用：</a:t>
            </a:r>
            <a:endParaRPr lang="en-US" altLang="zh-CN" smtClean="0"/>
          </a:p>
          <a:p>
            <a:pPr lvl="4"/>
            <a:r>
              <a:rPr lang="zh-CN" altLang="zh-CN" smtClean="0"/>
              <a:t>统计分析</a:t>
            </a:r>
            <a:r>
              <a:rPr lang="zh-CN" altLang="zh-CN"/>
              <a:t>（如：统计分布，假设检验，统计建模等）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金融</a:t>
            </a:r>
            <a:r>
              <a:rPr lang="zh-CN" altLang="zh-CN"/>
              <a:t>分析（如：量化策略，投资组合，风险控制，时间序列，波动率等）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数据</a:t>
            </a:r>
            <a:r>
              <a:rPr lang="zh-CN" altLang="zh-CN"/>
              <a:t>挖掘（如：数据挖掘算法，数据建模，机器学习等）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互联网</a:t>
            </a:r>
            <a:r>
              <a:rPr lang="zh-CN" altLang="zh-CN"/>
              <a:t>（如：推荐系统，消费预测，社交网络等）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生物</a:t>
            </a:r>
            <a:r>
              <a:rPr lang="zh-CN" altLang="zh-CN"/>
              <a:t>科学（如：</a:t>
            </a:r>
            <a:r>
              <a:rPr lang="en-US" altLang="zh-CN"/>
              <a:t>DNA</a:t>
            </a:r>
            <a:r>
              <a:rPr lang="zh-CN" altLang="zh-CN"/>
              <a:t>分析，物种分析等）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生物</a:t>
            </a:r>
            <a:r>
              <a:rPr lang="zh-CN" altLang="zh-CN"/>
              <a:t>制药（如：生存分析，制药过程管理等）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地理</a:t>
            </a:r>
            <a:r>
              <a:rPr lang="zh-CN" altLang="zh-CN"/>
              <a:t>科学（如：天气预报数据分析，气候数据分析，遥感数据分析等）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zh-CN" smtClean="0"/>
              <a:t>数据</a:t>
            </a:r>
            <a:r>
              <a:rPr lang="zh-CN" altLang="en-US" smtClean="0"/>
              <a:t>可视化</a:t>
            </a:r>
            <a:r>
              <a:rPr lang="zh-CN" altLang="zh-CN" smtClean="0"/>
              <a:t>（</a:t>
            </a:r>
            <a:r>
              <a:rPr lang="zh-CN" altLang="zh-CN"/>
              <a:t>如：大数据</a:t>
            </a:r>
            <a:r>
              <a:rPr lang="zh-CN" altLang="zh-CN" smtClean="0"/>
              <a:t>，静态</a:t>
            </a:r>
            <a:r>
              <a:rPr lang="zh-CN" altLang="zh-CN"/>
              <a:t>图</a:t>
            </a:r>
            <a:r>
              <a:rPr lang="zh-CN" altLang="zh-CN" smtClean="0"/>
              <a:t>，动态</a:t>
            </a:r>
            <a:r>
              <a:rPr lang="zh-CN" altLang="zh-CN"/>
              <a:t>图，社交图，地图，</a:t>
            </a:r>
            <a:r>
              <a:rPr lang="zh-CN" altLang="zh-CN" smtClean="0"/>
              <a:t>热图）</a:t>
            </a:r>
            <a:r>
              <a:rPr lang="zh-CN" altLang="zh-CN"/>
              <a:t>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55872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en-US" altLang="zh-CN" b="1" smtClean="0"/>
              <a:t>R</a:t>
            </a:r>
            <a:r>
              <a:rPr lang="zh-CN" altLang="zh-CN" b="1"/>
              <a:t>语言的功能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R</a:t>
            </a:r>
            <a:r>
              <a:rPr lang="zh-CN" altLang="zh-CN" smtClean="0"/>
              <a:t>语言功能：</a:t>
            </a:r>
            <a:endParaRPr lang="en-US" altLang="zh-CN" smtClean="0"/>
          </a:p>
          <a:p>
            <a:pPr lvl="2"/>
            <a:r>
              <a:rPr lang="zh-CN" altLang="zh-CN" smtClean="0"/>
              <a:t>数据</a:t>
            </a:r>
            <a:r>
              <a:rPr lang="zh-CN" altLang="zh-CN"/>
              <a:t>存储和</a:t>
            </a:r>
            <a:r>
              <a:rPr lang="zh-CN" altLang="zh-CN" smtClean="0"/>
              <a:t>处理；</a:t>
            </a:r>
            <a:endParaRPr lang="en-US" altLang="zh-CN" smtClean="0"/>
          </a:p>
          <a:p>
            <a:pPr lvl="2"/>
            <a:r>
              <a:rPr lang="zh-CN" altLang="zh-CN" smtClean="0"/>
              <a:t>数组</a:t>
            </a:r>
            <a:r>
              <a:rPr lang="zh-CN" altLang="zh-CN"/>
              <a:t>运算工具（</a:t>
            </a:r>
            <a:r>
              <a:rPr lang="zh-CN" altLang="zh-CN" smtClean="0"/>
              <a:t>向量</a:t>
            </a:r>
            <a:r>
              <a:rPr lang="zh-CN" altLang="en-US" smtClean="0"/>
              <a:t>运算</a:t>
            </a:r>
            <a:r>
              <a:rPr lang="zh-CN" altLang="zh-CN" smtClean="0"/>
              <a:t>、</a:t>
            </a:r>
            <a:r>
              <a:rPr lang="zh-CN" altLang="zh-CN"/>
              <a:t>矩阵</a:t>
            </a:r>
            <a:r>
              <a:rPr lang="zh-CN" altLang="zh-CN" smtClean="0"/>
              <a:t>运算</a:t>
            </a:r>
            <a:r>
              <a:rPr lang="zh-CN" altLang="en-US" smtClean="0"/>
              <a:t>等</a:t>
            </a:r>
            <a:r>
              <a:rPr lang="zh-CN" altLang="zh-CN" smtClean="0"/>
              <a:t>）；</a:t>
            </a:r>
            <a:endParaRPr lang="en-US" altLang="zh-CN" smtClean="0"/>
          </a:p>
          <a:p>
            <a:pPr lvl="2"/>
            <a:r>
              <a:rPr lang="zh-CN" altLang="zh-CN" smtClean="0"/>
              <a:t>统计分析</a:t>
            </a:r>
            <a:r>
              <a:rPr lang="zh-CN" altLang="zh-CN"/>
              <a:t>工具</a:t>
            </a:r>
            <a:r>
              <a:rPr lang="zh-CN" altLang="zh-CN" smtClean="0"/>
              <a:t>（时间序列分析，非线性</a:t>
            </a:r>
            <a:r>
              <a:rPr lang="zh-CN" altLang="zh-CN"/>
              <a:t>建模</a:t>
            </a:r>
            <a:r>
              <a:rPr lang="zh-CN" altLang="zh-CN" smtClean="0"/>
              <a:t>，统计检验</a:t>
            </a:r>
            <a:r>
              <a:rPr lang="zh-CN" altLang="zh-CN"/>
              <a:t>，分类，聚类等）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统计制图（如在</a:t>
            </a:r>
            <a:r>
              <a:rPr lang="zh-CN" altLang="zh-CN"/>
              <a:t>制图中加入数学符号）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简单</a:t>
            </a:r>
            <a:r>
              <a:rPr lang="zh-CN" altLang="zh-CN" smtClean="0"/>
              <a:t>而强大：数据输入</a:t>
            </a:r>
            <a:r>
              <a:rPr lang="zh-CN" altLang="zh-CN"/>
              <a:t>和</a:t>
            </a:r>
            <a:r>
              <a:rPr lang="zh-CN" altLang="zh-CN" smtClean="0"/>
              <a:t>输出</a:t>
            </a:r>
            <a:r>
              <a:rPr lang="zh-CN" altLang="en-US" smtClean="0"/>
              <a:t>、</a:t>
            </a:r>
            <a:r>
              <a:rPr lang="zh-CN" altLang="zh-CN" smtClean="0"/>
              <a:t>分支</a:t>
            </a:r>
            <a:r>
              <a:rPr lang="zh-CN" altLang="zh-CN"/>
              <a:t>、循环，</a:t>
            </a:r>
            <a:r>
              <a:rPr lang="zh-CN" altLang="zh-CN" smtClean="0"/>
              <a:t>用户自定义</a:t>
            </a:r>
            <a:r>
              <a:rPr lang="zh-CN" altLang="en-US" smtClean="0"/>
              <a:t>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2"/>
            <a:r>
              <a:rPr lang="en-US" altLang="zh-CN"/>
              <a:t>R</a:t>
            </a:r>
            <a:r>
              <a:rPr lang="zh-CN" altLang="zh-CN"/>
              <a:t>语言是开</a:t>
            </a:r>
            <a:r>
              <a:rPr lang="zh-CN" altLang="zh-CN" smtClean="0"/>
              <a:t>源软件</a:t>
            </a:r>
            <a:r>
              <a:rPr lang="zh-CN" altLang="en-US" smtClean="0"/>
              <a:t>，</a:t>
            </a:r>
            <a:r>
              <a:rPr lang="zh-CN" altLang="zh-CN" smtClean="0"/>
              <a:t>它</a:t>
            </a:r>
            <a:r>
              <a:rPr lang="zh-CN" altLang="zh-CN"/>
              <a:t>的功能</a:t>
            </a:r>
            <a:r>
              <a:rPr lang="zh-CN" altLang="zh-CN" smtClean="0"/>
              <a:t>可通过</a:t>
            </a:r>
            <a:r>
              <a:rPr lang="zh-CN" altLang="zh-CN"/>
              <a:t>用户撰写的程序包而增强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软件包由</a:t>
            </a:r>
            <a:r>
              <a:rPr lang="en-US" altLang="zh-CN"/>
              <a:t>R</a:t>
            </a:r>
            <a:r>
              <a:rPr lang="zh-CN" altLang="zh-CN"/>
              <a:t>语言、</a:t>
            </a:r>
            <a:r>
              <a:rPr lang="en-US" altLang="zh-CN"/>
              <a:t>LaTeX</a:t>
            </a:r>
            <a:r>
              <a:rPr lang="zh-CN" altLang="zh-CN"/>
              <a:t>、</a:t>
            </a:r>
            <a:r>
              <a:rPr lang="en-US" altLang="zh-CN"/>
              <a:t>Java</a:t>
            </a:r>
            <a:r>
              <a:rPr lang="zh-CN" altLang="zh-CN"/>
              <a:t>及</a:t>
            </a:r>
            <a:r>
              <a:rPr lang="en-US" altLang="zh-CN"/>
              <a:t>C</a:t>
            </a:r>
            <a:r>
              <a:rPr lang="zh-CN" altLang="zh-CN"/>
              <a:t>语言编写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R</a:t>
            </a:r>
            <a:r>
              <a:rPr lang="zh-CN" altLang="zh-CN"/>
              <a:t>语言</a:t>
            </a:r>
            <a:r>
              <a:rPr lang="zh-CN" altLang="zh-CN" smtClean="0"/>
              <a:t>社区可下载到软件及第</a:t>
            </a:r>
            <a:r>
              <a:rPr lang="zh-CN" altLang="zh-CN"/>
              <a:t>三方软件包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CRAN</a:t>
            </a:r>
            <a:r>
              <a:rPr lang="zh-CN" altLang="zh-CN" smtClean="0"/>
              <a:t>网有</a:t>
            </a:r>
            <a:r>
              <a:rPr lang="en-US" altLang="zh-CN" b="1">
                <a:solidFill>
                  <a:srgbClr val="C00000"/>
                </a:solidFill>
              </a:rPr>
              <a:t>5 236</a:t>
            </a:r>
            <a:r>
              <a:rPr lang="zh-CN" altLang="zh-CN"/>
              <a:t>个</a:t>
            </a:r>
            <a:r>
              <a:rPr lang="en-US" altLang="zh-CN"/>
              <a:t>R</a:t>
            </a:r>
            <a:r>
              <a:rPr lang="zh-CN" altLang="zh-CN"/>
              <a:t>语言程序包在</a:t>
            </a:r>
            <a:r>
              <a:rPr lang="en-US" altLang="zh-CN"/>
              <a:t>CRAN</a:t>
            </a:r>
            <a:r>
              <a:rPr lang="zh-CN" altLang="zh-CN"/>
              <a:t>上发布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常用软件包：</a:t>
            </a:r>
            <a:r>
              <a:rPr lang="zh-CN" altLang="zh-CN"/>
              <a:t>经济计量、财经分析、人文科学</a:t>
            </a:r>
            <a:r>
              <a:rPr lang="zh-CN" altLang="zh-CN" smtClean="0"/>
              <a:t>研究</a:t>
            </a:r>
            <a:r>
              <a:rPr lang="zh-CN" altLang="en-US" smtClean="0"/>
              <a:t>、</a:t>
            </a:r>
            <a:r>
              <a:rPr lang="zh-CN" altLang="zh-CN" smtClean="0"/>
              <a:t>人工智能研究</a:t>
            </a:r>
            <a:r>
              <a:rPr lang="zh-CN" altLang="en-US" smtClean="0"/>
              <a:t>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191031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</a:t>
            </a:r>
            <a:r>
              <a:rPr lang="zh-CN" altLang="zh-CN" b="1" dirty="0"/>
              <a:t>语言的运行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R</a:t>
            </a:r>
            <a:r>
              <a:rPr lang="zh-CN" altLang="zh-CN" dirty="0"/>
              <a:t>语言</a:t>
            </a:r>
            <a:r>
              <a:rPr lang="zh-CN" altLang="zh-CN" dirty="0" smtClean="0"/>
              <a:t>可运行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Linux</a:t>
            </a:r>
            <a:r>
              <a:rPr lang="zh-CN" altLang="zh-CN" dirty="0"/>
              <a:t>、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Mac </a:t>
            </a:r>
            <a:r>
              <a:rPr lang="en-US" altLang="zh-CN" dirty="0"/>
              <a:t>OS</a:t>
            </a:r>
            <a:r>
              <a:rPr lang="zh-CN" altLang="zh-CN" dirty="0"/>
              <a:t>等环境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</a:t>
            </a:r>
            <a:r>
              <a:rPr lang="zh-CN" altLang="zh-CN" dirty="0" smtClean="0"/>
              <a:t>语言语法上</a:t>
            </a:r>
            <a:r>
              <a:rPr lang="zh-CN" altLang="zh-CN" dirty="0"/>
              <a:t>与</a:t>
            </a:r>
            <a:r>
              <a:rPr lang="en-US" altLang="zh-CN" dirty="0"/>
              <a:t>C</a:t>
            </a:r>
            <a:r>
              <a:rPr lang="zh-CN" altLang="zh-CN" dirty="0"/>
              <a:t>类似，</a:t>
            </a:r>
            <a:r>
              <a:rPr lang="zh-CN" altLang="zh-CN" dirty="0" smtClean="0"/>
              <a:t>但语义</a:t>
            </a:r>
            <a:r>
              <a:rPr lang="zh-CN" altLang="zh-CN" dirty="0"/>
              <a:t>上属于函数</a:t>
            </a:r>
            <a:r>
              <a:rPr lang="zh-CN" altLang="zh-CN" dirty="0" smtClean="0"/>
              <a:t>设计语言。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en-US" altLang="zh-CN" dirty="0"/>
              <a:t>R</a:t>
            </a:r>
            <a:r>
              <a:rPr lang="zh-CN" altLang="zh-CN" dirty="0"/>
              <a:t>语言主要以</a:t>
            </a:r>
            <a:r>
              <a:rPr lang="zh-CN" altLang="zh-CN" dirty="0" smtClean="0">
                <a:solidFill>
                  <a:srgbClr val="C00000"/>
                </a:solidFill>
              </a:rPr>
              <a:t>命令行</a:t>
            </a:r>
            <a:r>
              <a:rPr lang="zh-CN" altLang="zh-CN" dirty="0" smtClean="0"/>
              <a:t>方式操作，也</a:t>
            </a:r>
            <a:r>
              <a:rPr lang="zh-CN" altLang="zh-CN" dirty="0"/>
              <a:t>有一些优秀的图形用户界面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命令提示符</a:t>
            </a:r>
            <a:r>
              <a:rPr lang="zh-CN" altLang="en-US" dirty="0" smtClean="0"/>
              <a:t>为</a:t>
            </a:r>
            <a:r>
              <a:rPr lang="en-US" altLang="zh-CN" b="1" dirty="0" smtClean="0">
                <a:solidFill>
                  <a:srgbClr val="C00000"/>
                </a:solidFill>
              </a:rPr>
              <a:t>&gt;</a:t>
            </a:r>
            <a:r>
              <a:rPr lang="zh-CN" altLang="en-US" dirty="0" smtClean="0"/>
              <a:t>；</a:t>
            </a:r>
            <a:r>
              <a:rPr lang="zh-CN" altLang="zh-CN" dirty="0" smtClean="0"/>
              <a:t>在</a:t>
            </a:r>
            <a:r>
              <a:rPr lang="zh-CN" altLang="zh-CN" dirty="0"/>
              <a:t>命令提示符后输入命令，回车后便会输出结果。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940" y="3171142"/>
            <a:ext cx="7416874" cy="3686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91031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R</a:t>
            </a:r>
            <a:r>
              <a:rPr lang="zh-CN" altLang="zh-CN" b="1" dirty="0"/>
              <a:t>语言编程案例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2-30</a:t>
            </a:r>
            <a:r>
              <a:rPr lang="zh-CN" altLang="zh-CN" dirty="0" smtClean="0"/>
              <a:t>】在</a:t>
            </a:r>
            <a:r>
              <a:rPr lang="en-US" altLang="zh-CN" dirty="0"/>
              <a:t>R</a:t>
            </a:r>
            <a:r>
              <a:rPr lang="zh-CN" altLang="zh-CN" dirty="0"/>
              <a:t>语言下编制“</a:t>
            </a:r>
            <a:r>
              <a:rPr lang="en-US" altLang="zh-CN" dirty="0" err="1"/>
              <a:t>hello,world</a:t>
            </a:r>
            <a:r>
              <a:rPr lang="en-US" altLang="zh-CN" dirty="0"/>
              <a:t>!</a:t>
            </a:r>
            <a:r>
              <a:rPr lang="zh-CN" altLang="zh-CN" dirty="0"/>
              <a:t>”程序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2-31</a:t>
            </a:r>
            <a:r>
              <a:rPr lang="zh-CN" altLang="zh-CN" dirty="0" smtClean="0"/>
              <a:t>】</a:t>
            </a:r>
            <a:r>
              <a:rPr lang="en-US" altLang="zh-CN" dirty="0" smtClean="0"/>
              <a:t>5</a:t>
            </a:r>
            <a:r>
              <a:rPr lang="zh-CN" altLang="zh-CN" dirty="0"/>
              <a:t>种品牌的啤酒爱好者人数为：</a:t>
            </a:r>
            <a:r>
              <a:rPr lang="en-US" altLang="zh-CN" dirty="0"/>
              <a:t>210</a:t>
            </a:r>
            <a:r>
              <a:rPr lang="zh-CN" altLang="zh-CN" dirty="0"/>
              <a:t>，</a:t>
            </a:r>
            <a:r>
              <a:rPr lang="en-US" altLang="zh-CN" dirty="0"/>
              <a:t>312</a:t>
            </a:r>
            <a:r>
              <a:rPr lang="zh-CN" altLang="zh-CN" dirty="0"/>
              <a:t>，</a:t>
            </a:r>
            <a:r>
              <a:rPr lang="en-US" altLang="zh-CN" dirty="0"/>
              <a:t>170</a:t>
            </a:r>
            <a:r>
              <a:rPr lang="zh-CN" altLang="zh-CN" dirty="0"/>
              <a:t>，</a:t>
            </a:r>
            <a:r>
              <a:rPr lang="en-US" altLang="zh-CN" dirty="0"/>
              <a:t>85</a:t>
            </a:r>
            <a:r>
              <a:rPr lang="zh-CN" altLang="zh-CN" dirty="0"/>
              <a:t>，</a:t>
            </a:r>
            <a:r>
              <a:rPr lang="en-US" altLang="zh-CN" dirty="0"/>
              <a:t>223</a:t>
            </a:r>
            <a:r>
              <a:rPr lang="zh-CN" altLang="zh-CN" dirty="0"/>
              <a:t>。利用</a:t>
            </a:r>
            <a:r>
              <a:rPr lang="en-US" altLang="zh-CN" dirty="0"/>
              <a:t>R</a:t>
            </a:r>
            <a:r>
              <a:rPr lang="zh-CN" altLang="zh-CN" dirty="0"/>
              <a:t>语言进行卡方检验，说明不同品牌的啤酒爱好者人数之间是否没有差异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zh-CN" dirty="0"/>
              <a:t>结论：</a:t>
            </a:r>
            <a:r>
              <a:rPr lang="en-US" altLang="zh-CN" dirty="0"/>
              <a:t>p&lt;0.05</a:t>
            </a:r>
            <a:r>
              <a:rPr lang="zh-CN" altLang="zh-CN" dirty="0"/>
              <a:t>，拒绝原假设，因为数据分布不均匀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3642624"/>
              </p:ext>
            </p:extLst>
          </p:nvPr>
        </p:nvGraphicFramePr>
        <p:xfrm>
          <a:off x="938013" y="1765014"/>
          <a:ext cx="10694006" cy="6166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596"/>
                <a:gridCol w="6730410"/>
              </a:tblGrid>
              <a:tr h="616686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print("Hello, World!")</a:t>
                      </a:r>
                      <a:endParaRPr lang="zh-CN" sz="1800" b="1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[1] Hello, World!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”符号为命令提示符。“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”号为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语言注释符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程序运行结果，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[1]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为命令行序号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68049318"/>
              </p:ext>
            </p:extLst>
          </p:nvPr>
        </p:nvGraphicFramePr>
        <p:xfrm>
          <a:off x="975818" y="3586094"/>
          <a:ext cx="9571680" cy="1485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71680"/>
              </a:tblGrid>
              <a:tr h="1485641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</a:t>
                      </a:r>
                      <a:r>
                        <a:rPr lang="en-US" sz="1800" b="1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&lt;- c( 210, 312, 170, 85, 223 )   </a:t>
                      </a:r>
                      <a:r>
                        <a:rPr lang="en-US" sz="1800" b="1" kern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</a:t>
                      </a:r>
                      <a:r>
                        <a:rPr 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赋值到变量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，“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&lt;-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”为赋值符号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&gt; </a:t>
                      </a:r>
                      <a:r>
                        <a:rPr lang="en-US" sz="1800" b="1" kern="0" dirty="0" err="1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chisq.test</a:t>
                      </a:r>
                      <a:r>
                        <a:rPr lang="en-US" sz="1800" b="1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(X)             </a:t>
                      </a:r>
                      <a:r>
                        <a:rPr lang="en-US" sz="1800" b="1" kern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       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</a:t>
                      </a: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进行卡方检验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Chi-squared test for given probabilities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data:  X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X-squared = 136.49,  </a:t>
                      </a:r>
                      <a:r>
                        <a:rPr lang="en-US" sz="1800" b="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df</a:t>
                      </a:r>
                      <a:r>
                        <a:rPr lang="en-US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 4,  p-value &lt; 2.2e-16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191031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2-33</a:t>
            </a:r>
            <a:r>
              <a:rPr lang="zh-CN" altLang="zh-CN" dirty="0" smtClean="0"/>
              <a:t>】用</a:t>
            </a:r>
            <a:r>
              <a:rPr lang="en-US" altLang="zh-CN" dirty="0"/>
              <a:t>R</a:t>
            </a:r>
            <a:r>
              <a:rPr lang="zh-CN" altLang="zh-CN" dirty="0"/>
              <a:t>语言画出鸢尾花的数据集的散点图。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9831157"/>
              </p:ext>
            </p:extLst>
          </p:nvPr>
        </p:nvGraphicFramePr>
        <p:xfrm>
          <a:off x="987027" y="1176038"/>
          <a:ext cx="9369085" cy="939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0722"/>
                <a:gridCol w="7368363"/>
              </a:tblGrid>
              <a:tr h="939836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</a:t>
                      </a: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data(iris)</a:t>
                      </a:r>
                      <a:endParaRPr lang="zh-CN" sz="1800" b="1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</a:t>
                      </a: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head(iris)</a:t>
                      </a:r>
                      <a:endParaRPr lang="zh-CN" sz="1800" b="1" ker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</a:t>
                      </a: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plot(iris)</a:t>
                      </a:r>
                      <a:endParaRPr lang="zh-CN" sz="1800" b="1" ker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加载数据集命令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查看前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行数据集命令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画图命令，绘制的散点图如图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2-19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所示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025" y="2156460"/>
            <a:ext cx="7819949" cy="47015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91031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b="1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语言</a:t>
            </a:r>
            <a:r>
              <a:rPr lang="zh-CN" altLang="en-US" dirty="0" smtClean="0"/>
              <a:t>画图。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056249"/>
            <a:ext cx="11887200" cy="4751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91031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语言的基本组成</a:t>
            </a:r>
            <a:endParaRPr lang="zh-CN" altLang="zh-CN" dirty="0"/>
          </a:p>
          <a:p>
            <a:pPr marL="45720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）指令及指令流程控制</a:t>
            </a:r>
            <a:endParaRPr lang="en-US" altLang="zh-CN" dirty="0"/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由多条语句</a:t>
            </a:r>
            <a:r>
              <a:rPr lang="zh-CN" altLang="zh-CN" dirty="0" smtClean="0"/>
              <a:t>组成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语句</a:t>
            </a:r>
            <a:r>
              <a:rPr lang="zh-CN" altLang="zh-CN" dirty="0"/>
              <a:t>有规定的</a:t>
            </a:r>
            <a:r>
              <a:rPr lang="zh-CN" altLang="zh-CN" b="1" dirty="0" smtClean="0">
                <a:solidFill>
                  <a:srgbClr val="C00000"/>
                </a:solidFill>
              </a:rPr>
              <a:t>关键字</a:t>
            </a:r>
            <a:r>
              <a:rPr lang="zh-CN" altLang="zh-CN" dirty="0" smtClean="0"/>
              <a:t>和</a:t>
            </a:r>
            <a:r>
              <a:rPr lang="zh-CN" altLang="zh-CN" b="1" dirty="0">
                <a:solidFill>
                  <a:srgbClr val="C00000"/>
                </a:solidFill>
              </a:rPr>
              <a:t>语法</a:t>
            </a:r>
            <a:r>
              <a:rPr lang="zh-CN" altLang="zh-CN" b="1" dirty="0" smtClean="0">
                <a:solidFill>
                  <a:srgbClr val="C00000"/>
                </a:solidFill>
              </a:rPr>
              <a:t>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）程序语言基本组成</a:t>
            </a:r>
            <a:endParaRPr lang="en-US" altLang="zh-CN" dirty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数据</a:t>
            </a:r>
            <a:r>
              <a:rPr lang="zh-CN" altLang="zh-CN" b="1" dirty="0">
                <a:solidFill>
                  <a:srgbClr val="C00000"/>
                </a:solidFill>
              </a:rPr>
              <a:t>成分</a:t>
            </a:r>
            <a:r>
              <a:rPr lang="zh-CN" altLang="zh-CN" dirty="0" smtClean="0"/>
              <a:t>，如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数值</a:t>
            </a:r>
            <a:r>
              <a:rPr lang="zh-CN" altLang="zh-CN" dirty="0"/>
              <a:t>、字符、数组等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运算</a:t>
            </a:r>
            <a:r>
              <a:rPr lang="zh-CN" altLang="zh-CN" b="1" dirty="0">
                <a:solidFill>
                  <a:srgbClr val="C00000"/>
                </a:solidFill>
              </a:rPr>
              <a:t>成分</a:t>
            </a:r>
            <a:r>
              <a:rPr lang="zh-CN" altLang="zh-CN" dirty="0" smtClean="0"/>
              <a:t>，如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四则运算</a:t>
            </a:r>
            <a:r>
              <a:rPr lang="zh-CN" altLang="zh-CN" dirty="0"/>
              <a:t>、逻辑运算等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控制</a:t>
            </a:r>
            <a:r>
              <a:rPr lang="zh-CN" altLang="zh-CN" b="1" dirty="0">
                <a:solidFill>
                  <a:srgbClr val="C00000"/>
                </a:solidFill>
              </a:rPr>
              <a:t>成分</a:t>
            </a:r>
            <a:r>
              <a:rPr lang="zh-CN" altLang="zh-CN" dirty="0" smtClean="0"/>
              <a:t>，如</a:t>
            </a:r>
            <a:r>
              <a:rPr lang="zh-CN" altLang="en-US" dirty="0" smtClean="0"/>
              <a:t>：</a:t>
            </a:r>
            <a:r>
              <a:rPr lang="zh-CN" altLang="zh-CN" dirty="0" smtClean="0"/>
              <a:t>选择</a:t>
            </a:r>
            <a:r>
              <a:rPr lang="zh-CN" altLang="zh-CN" dirty="0"/>
              <a:t>、循环、调用等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传输</a:t>
            </a:r>
            <a:r>
              <a:rPr lang="zh-CN" altLang="zh-CN" b="1" dirty="0">
                <a:solidFill>
                  <a:srgbClr val="C00000"/>
                </a:solidFill>
              </a:rPr>
              <a:t>成分</a:t>
            </a:r>
            <a:r>
              <a:rPr lang="zh-CN" altLang="zh-CN" dirty="0" smtClean="0"/>
              <a:t>，如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实参</a:t>
            </a:r>
            <a:r>
              <a:rPr lang="zh-CN" altLang="zh-CN" dirty="0"/>
              <a:t>与形参、返回值等。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05154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530" y="662104"/>
            <a:ext cx="7343628" cy="61958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2.3.4  </a:t>
            </a:r>
            <a:r>
              <a:rPr lang="zh-CN" altLang="en-US" smtClean="0"/>
              <a:t>数据</a:t>
            </a:r>
            <a:r>
              <a:rPr lang="zh-CN" altLang="en-US"/>
              <a:t>统计编程语言</a:t>
            </a:r>
            <a:r>
              <a:rPr lang="en-US" altLang="zh-CN"/>
              <a:t>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b="1" dirty="0" smtClean="0"/>
              <a:t> </a:t>
            </a:r>
            <a:r>
              <a:rPr lang="en-US" altLang="zh-CN" dirty="0"/>
              <a:t>R</a:t>
            </a:r>
            <a:r>
              <a:rPr lang="zh-CN" altLang="en-US" dirty="0" smtClean="0"/>
              <a:t>语言知识</a:t>
            </a:r>
            <a:r>
              <a:rPr lang="zh-CN" altLang="en-US" dirty="0"/>
              <a:t>体系</a:t>
            </a:r>
            <a:r>
              <a:rPr lang="zh-CN" altLang="en-US" dirty="0" smtClean="0"/>
              <a:t>概览。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01251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2.3.5  </a:t>
            </a:r>
            <a:r>
              <a:rPr lang="zh-CN" altLang="en-US" smtClean="0"/>
              <a:t>逻辑推理</a:t>
            </a:r>
            <a:r>
              <a:rPr lang="zh-CN" altLang="en-US"/>
              <a:t>编程语言</a:t>
            </a:r>
            <a:r>
              <a:rPr lang="en-US" altLang="zh-CN" smtClean="0"/>
              <a:t>Prolog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Prolog</a:t>
            </a:r>
            <a:r>
              <a:rPr lang="zh-CN" altLang="zh-CN" dirty="0" smtClean="0"/>
              <a:t>是建立</a:t>
            </a:r>
            <a:r>
              <a:rPr lang="zh-CN" altLang="zh-CN" dirty="0"/>
              <a:t>在</a:t>
            </a:r>
            <a:r>
              <a:rPr lang="zh-CN" altLang="zh-CN" dirty="0" smtClean="0"/>
              <a:t>数理逻辑理论</a:t>
            </a:r>
            <a:r>
              <a:rPr lang="zh-CN" altLang="zh-CN" dirty="0"/>
              <a:t>基础</a:t>
            </a:r>
            <a:r>
              <a:rPr lang="zh-CN" altLang="zh-CN" dirty="0" smtClean="0"/>
              <a:t>之上</a:t>
            </a:r>
            <a:r>
              <a:rPr lang="zh-CN" altLang="en-US" dirty="0" smtClean="0"/>
              <a:t>的</a:t>
            </a:r>
            <a:r>
              <a:rPr lang="zh-CN" altLang="zh-CN" dirty="0" smtClean="0"/>
              <a:t>编程语言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编程方法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告诉</a:t>
            </a:r>
            <a:r>
              <a:rPr lang="zh-CN" altLang="zh-CN" dirty="0"/>
              <a:t>计算机“什么是真的”和“需要做什么”，而不是“怎样做”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Prolog</a:t>
            </a:r>
            <a:r>
              <a:rPr lang="zh-CN" altLang="zh-CN" b="1" dirty="0"/>
              <a:t>程序语言的基本语句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Prolog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基本</a:t>
            </a:r>
            <a:r>
              <a:rPr lang="zh-CN" altLang="zh-CN" dirty="0"/>
              <a:t>语句：</a:t>
            </a:r>
            <a:r>
              <a:rPr lang="zh-CN" altLang="zh-CN" b="1" dirty="0">
                <a:solidFill>
                  <a:srgbClr val="C00000"/>
                </a:solidFill>
              </a:rPr>
              <a:t>事实</a:t>
            </a:r>
            <a:r>
              <a:rPr lang="zh-CN" altLang="zh-CN" b="1" dirty="0"/>
              <a:t>、</a:t>
            </a:r>
            <a:r>
              <a:rPr lang="zh-CN" altLang="zh-CN" b="1" dirty="0" smtClean="0">
                <a:solidFill>
                  <a:srgbClr val="C00000"/>
                </a:solidFill>
              </a:rPr>
              <a:t>规则</a:t>
            </a:r>
            <a:r>
              <a:rPr lang="zh-CN" altLang="en-US" dirty="0" smtClean="0"/>
              <a:t>、</a:t>
            </a:r>
            <a:r>
              <a:rPr lang="zh-CN" altLang="zh-CN" b="1" dirty="0" smtClean="0">
                <a:solidFill>
                  <a:srgbClr val="C00000"/>
                </a:solidFill>
              </a:rPr>
              <a:t>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问题</a:t>
            </a:r>
            <a:r>
              <a:rPr lang="zh-CN" altLang="zh-CN" dirty="0"/>
              <a:t>相当于主程序，规则相当于子程序，而事实相当于数据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）事实</a:t>
            </a:r>
          </a:p>
          <a:p>
            <a:pPr lvl="2"/>
            <a:r>
              <a:rPr lang="zh-CN" altLang="zh-CN" dirty="0" smtClean="0"/>
              <a:t>事实说明问题已知</a:t>
            </a:r>
            <a:r>
              <a:rPr lang="zh-CN" altLang="zh-CN" dirty="0"/>
              <a:t>对象之间的性质和关系。</a:t>
            </a:r>
          </a:p>
          <a:p>
            <a:pPr lvl="2"/>
            <a:r>
              <a:rPr lang="zh-CN" altLang="zh-CN" dirty="0"/>
              <a:t>例如：</a:t>
            </a:r>
            <a:r>
              <a:rPr lang="en-US" altLang="zh-CN" dirty="0"/>
              <a:t>likes(</a:t>
            </a:r>
            <a:r>
              <a:rPr lang="en-US" altLang="zh-CN" dirty="0" err="1"/>
              <a:t>libai</a:t>
            </a:r>
            <a:r>
              <a:rPr lang="zh-CN" altLang="zh-CN" dirty="0"/>
              <a:t>，</a:t>
            </a:r>
            <a:r>
              <a:rPr lang="en-US" altLang="zh-CN" dirty="0"/>
              <a:t>book)</a:t>
            </a:r>
            <a:r>
              <a:rPr lang="en-US" altLang="zh-CN" b="1" dirty="0"/>
              <a:t>.</a:t>
            </a:r>
            <a:r>
              <a:rPr lang="en-US" altLang="zh-CN" dirty="0"/>
              <a:t>  </a:t>
            </a:r>
            <a:r>
              <a:rPr lang="en-US" altLang="zh-CN" dirty="0" smtClean="0"/>
              <a:t> /* </a:t>
            </a:r>
            <a:r>
              <a:rPr lang="zh-CN" altLang="zh-CN" dirty="0"/>
              <a:t>喜欢（李白，书）</a:t>
            </a:r>
            <a:r>
              <a:rPr lang="en-US" altLang="zh-CN" dirty="0"/>
              <a:t> */</a:t>
            </a:r>
            <a:endParaRPr lang="zh-CN" altLang="zh-CN" dirty="0"/>
          </a:p>
          <a:p>
            <a:pPr lvl="3"/>
            <a:r>
              <a:rPr lang="en-US" altLang="zh-CN" dirty="0" smtClean="0"/>
              <a:t>Like</a:t>
            </a:r>
            <a:r>
              <a:rPr lang="zh-CN" altLang="en-US" dirty="0" smtClean="0"/>
              <a:t>语句</a:t>
            </a:r>
            <a:r>
              <a:rPr lang="zh-CN" altLang="zh-CN" dirty="0" smtClean="0"/>
              <a:t>表示对象</a:t>
            </a:r>
            <a:r>
              <a:rPr lang="en-US" altLang="zh-CN" dirty="0" err="1"/>
              <a:t>libai</a:t>
            </a:r>
            <a:r>
              <a:rPr lang="zh-CN" altLang="zh-CN" dirty="0"/>
              <a:t>（李白）和</a:t>
            </a:r>
            <a:r>
              <a:rPr lang="en-US" altLang="zh-CN" dirty="0"/>
              <a:t>book</a:t>
            </a:r>
            <a:r>
              <a:rPr lang="zh-CN" altLang="zh-CN" dirty="0"/>
              <a:t>（书）之间有喜欢的关系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末尾</a:t>
            </a:r>
            <a:r>
              <a:rPr lang="zh-CN" altLang="zh-CN" dirty="0"/>
              <a:t>“</a:t>
            </a:r>
            <a:r>
              <a:rPr lang="en-US" altLang="zh-CN" dirty="0"/>
              <a:t>.</a:t>
            </a:r>
            <a:r>
              <a:rPr lang="zh-CN" altLang="zh-CN" dirty="0"/>
              <a:t>”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语句</a:t>
            </a:r>
            <a:r>
              <a:rPr lang="zh-CN" altLang="zh-CN" dirty="0" smtClean="0"/>
              <a:t>结束。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55872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2.3.5  </a:t>
            </a:r>
            <a:r>
              <a:rPr lang="zh-CN" altLang="en-US" smtClean="0"/>
              <a:t>逻辑推理</a:t>
            </a:r>
            <a:r>
              <a:rPr lang="zh-CN" altLang="en-US"/>
              <a:t>编程语言</a:t>
            </a:r>
            <a:r>
              <a:rPr lang="en-US" altLang="zh-CN" smtClean="0"/>
              <a:t>Prolog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）规则</a:t>
            </a:r>
          </a:p>
          <a:p>
            <a:pPr lvl="2"/>
            <a:r>
              <a:rPr lang="zh-CN" altLang="zh-CN" dirty="0" smtClean="0"/>
              <a:t>规则表示对象</a:t>
            </a:r>
            <a:r>
              <a:rPr lang="zh-CN" altLang="zh-CN" dirty="0"/>
              <a:t>之间的因果关系、蕴含关系或对应关系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规则</a:t>
            </a:r>
            <a:r>
              <a:rPr lang="zh-CN" altLang="zh-CN" dirty="0"/>
              <a:t>左边表示结论，右边表示条件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2"/>
            <a:r>
              <a:rPr lang="zh-CN" altLang="zh-CN" dirty="0"/>
              <a:t>例如：</a:t>
            </a:r>
            <a:r>
              <a:rPr lang="en-US" altLang="zh-CN" dirty="0"/>
              <a:t>bird(X):-animal(X),has(</a:t>
            </a:r>
            <a:r>
              <a:rPr lang="en-US" altLang="zh-CN" dirty="0" err="1"/>
              <a:t>X,feather</a:t>
            </a:r>
            <a:r>
              <a:rPr lang="en-US" altLang="zh-CN" dirty="0"/>
              <a:t>).  </a:t>
            </a:r>
            <a:r>
              <a:rPr lang="en-US" altLang="zh-CN" dirty="0" smtClean="0"/>
              <a:t>  /* </a:t>
            </a:r>
            <a:r>
              <a:rPr lang="zh-CN" altLang="zh-CN" dirty="0"/>
              <a:t>鸟（</a:t>
            </a:r>
            <a:r>
              <a:rPr lang="en-US" altLang="zh-CN" dirty="0"/>
              <a:t>X</a:t>
            </a:r>
            <a:r>
              <a:rPr lang="zh-CN" altLang="zh-CN" dirty="0"/>
              <a:t>）</a:t>
            </a:r>
            <a:r>
              <a:rPr lang="en-US" altLang="zh-CN" dirty="0"/>
              <a:t>:-</a:t>
            </a:r>
            <a:r>
              <a:rPr lang="zh-CN" altLang="zh-CN" dirty="0"/>
              <a:t>动物（</a:t>
            </a:r>
            <a:r>
              <a:rPr lang="en-US" altLang="zh-CN" dirty="0"/>
              <a:t>X</a:t>
            </a:r>
            <a:r>
              <a:rPr lang="zh-CN" altLang="zh-CN" dirty="0"/>
              <a:t>）</a:t>
            </a:r>
            <a:r>
              <a:rPr lang="en-US" altLang="zh-CN" dirty="0"/>
              <a:t>,</a:t>
            </a:r>
            <a:r>
              <a:rPr lang="zh-CN" altLang="zh-CN" dirty="0"/>
              <a:t>有（</a:t>
            </a:r>
            <a:r>
              <a:rPr lang="en-US" altLang="zh-CN" dirty="0"/>
              <a:t>X</a:t>
            </a:r>
            <a:r>
              <a:rPr lang="zh-CN" altLang="zh-CN" dirty="0"/>
              <a:t>，羽毛）</a:t>
            </a:r>
            <a:r>
              <a:rPr lang="en-US" altLang="zh-CN" dirty="0"/>
              <a:t>. */</a:t>
            </a:r>
            <a:endParaRPr lang="zh-CN" altLang="zh-CN" dirty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/>
              <a:t>:-</a:t>
            </a:r>
            <a:r>
              <a:rPr lang="zh-CN" altLang="zh-CN" dirty="0"/>
              <a:t>”表示“如果”（</a:t>
            </a:r>
            <a:r>
              <a:rPr lang="en-US" altLang="zh-CN" dirty="0"/>
              <a:t>if</a:t>
            </a:r>
            <a:r>
              <a:rPr lang="zh-CN" altLang="zh-CN" dirty="0" smtClean="0"/>
              <a:t>），它</a:t>
            </a:r>
            <a:r>
              <a:rPr lang="zh-CN" altLang="zh-CN" dirty="0"/>
              <a:t>的左边是规则的结论，右边是规则的</a:t>
            </a:r>
            <a:r>
              <a:rPr lang="zh-CN" altLang="zh-CN" dirty="0" smtClean="0"/>
              <a:t>前提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“，”</a:t>
            </a:r>
            <a:r>
              <a:rPr lang="zh-CN" altLang="zh-CN" dirty="0"/>
              <a:t>表示而且（</a:t>
            </a:r>
            <a:r>
              <a:rPr lang="en-US" altLang="zh-CN" dirty="0"/>
              <a:t>and</a:t>
            </a:r>
            <a:r>
              <a:rPr lang="zh-CN" altLang="zh-CN" dirty="0" smtClean="0"/>
              <a:t>），</a:t>
            </a:r>
            <a:r>
              <a:rPr lang="zh-CN" altLang="zh-CN" dirty="0"/>
              <a:t>用来分隔两个</a:t>
            </a:r>
            <a:r>
              <a:rPr lang="zh-CN" altLang="zh-CN" dirty="0" smtClean="0"/>
              <a:t>句子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以上</a:t>
            </a:r>
            <a:r>
              <a:rPr lang="zh-CN" altLang="zh-CN" dirty="0"/>
              <a:t>语句表示，凡是动物并且有羽毛，那么它就是鸟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）问题（目标）</a:t>
            </a:r>
          </a:p>
          <a:p>
            <a:pPr lvl="2"/>
            <a:r>
              <a:rPr lang="zh-CN" altLang="zh-CN" dirty="0"/>
              <a:t>问题表示用户的询问，它是程序运行的目标</a:t>
            </a:r>
            <a:r>
              <a:rPr lang="zh-CN" altLang="zh-CN" dirty="0" smtClean="0"/>
              <a:t>，是</a:t>
            </a:r>
            <a:r>
              <a:rPr lang="zh-CN" altLang="zh-CN" dirty="0"/>
              <a:t>程序执行的起点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问题可以写在</a:t>
            </a:r>
            <a:r>
              <a:rPr lang="zh-CN" altLang="zh-CN" dirty="0"/>
              <a:t>程序内部</a:t>
            </a:r>
            <a:r>
              <a:rPr lang="zh-CN" altLang="zh-CN" dirty="0" smtClean="0"/>
              <a:t>，也</a:t>
            </a:r>
            <a:r>
              <a:rPr lang="zh-CN" altLang="zh-CN" dirty="0"/>
              <a:t>可以在程序运行时临时给</a:t>
            </a:r>
            <a:r>
              <a:rPr lang="zh-CN" altLang="zh-CN" dirty="0" smtClean="0"/>
              <a:t>出。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2"/>
            <a:r>
              <a:rPr lang="zh-CN" altLang="zh-CN" dirty="0"/>
              <a:t>例如：</a:t>
            </a:r>
            <a:r>
              <a:rPr lang="en-US" altLang="zh-CN" dirty="0" smtClean="0"/>
              <a:t>?- student(</a:t>
            </a:r>
            <a:r>
              <a:rPr lang="en-US" altLang="zh-CN" dirty="0" err="1" smtClean="0"/>
              <a:t>libai</a:t>
            </a:r>
            <a:r>
              <a:rPr lang="en-US" altLang="zh-CN" dirty="0"/>
              <a:t>).    /* </a:t>
            </a:r>
            <a:r>
              <a:rPr lang="zh-CN" altLang="zh-CN" dirty="0"/>
              <a:t>李白是学生吗？</a:t>
            </a:r>
            <a:r>
              <a:rPr lang="en-US" altLang="zh-CN" dirty="0"/>
              <a:t> */</a:t>
            </a:r>
            <a:endParaRPr lang="zh-CN" altLang="zh-CN" dirty="0"/>
          </a:p>
          <a:p>
            <a:pPr lvl="3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32646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2.3.5  </a:t>
            </a:r>
            <a:r>
              <a:rPr lang="zh-CN" altLang="en-US" smtClean="0"/>
              <a:t>逻辑推理</a:t>
            </a:r>
            <a:r>
              <a:rPr lang="zh-CN" altLang="en-US"/>
              <a:t>编程语言</a:t>
            </a:r>
            <a:r>
              <a:rPr lang="en-US" altLang="zh-CN" smtClean="0"/>
              <a:t>Prolog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37955"/>
            <a:ext cx="11648263" cy="5996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简单</a:t>
            </a:r>
            <a:r>
              <a:rPr lang="zh-CN" altLang="zh-CN" b="1" dirty="0"/>
              <a:t>的</a:t>
            </a:r>
            <a:r>
              <a:rPr lang="en-US" altLang="zh-CN" b="1" dirty="0"/>
              <a:t>Prolog</a:t>
            </a:r>
            <a:r>
              <a:rPr lang="zh-CN" altLang="zh-CN" b="1" dirty="0"/>
              <a:t>程序案例</a:t>
            </a:r>
            <a:endParaRPr lang="zh-CN" altLang="zh-CN" dirty="0"/>
          </a:p>
          <a:p>
            <a:pPr lvl="2"/>
            <a:endParaRPr lang="en-US" altLang="zh-CN" sz="1000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2-34</a:t>
            </a:r>
            <a:r>
              <a:rPr lang="zh-CN" altLang="zh-CN" dirty="0" smtClean="0"/>
              <a:t>】编制</a:t>
            </a:r>
            <a:r>
              <a:rPr lang="en-US" altLang="zh-CN" dirty="0"/>
              <a:t>Prolog</a:t>
            </a:r>
            <a:r>
              <a:rPr lang="zh-CN" altLang="zh-CN" dirty="0"/>
              <a:t>程序，判断李白（</a:t>
            </a:r>
            <a:r>
              <a:rPr lang="en-US" altLang="zh-CN" dirty="0" err="1"/>
              <a:t>libai</a:t>
            </a:r>
            <a:r>
              <a:rPr lang="zh-CN" altLang="zh-CN" dirty="0"/>
              <a:t>）的朋友是谁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3"/>
            <a:r>
              <a:rPr lang="zh-CN" altLang="zh-CN" dirty="0" smtClean="0"/>
              <a:t>运行</a:t>
            </a:r>
            <a:r>
              <a:rPr lang="zh-CN" altLang="en-US" dirty="0" smtClean="0"/>
              <a:t>以上</a:t>
            </a:r>
            <a:r>
              <a:rPr lang="zh-CN" altLang="zh-CN" dirty="0" smtClean="0"/>
              <a:t>程序，通过</a:t>
            </a:r>
            <a:r>
              <a:rPr lang="zh-CN" altLang="zh-CN" dirty="0"/>
              <a:t>键盘输入以下问题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71332257"/>
              </p:ext>
            </p:extLst>
          </p:nvPr>
        </p:nvGraphicFramePr>
        <p:xfrm>
          <a:off x="861224" y="1701217"/>
          <a:ext cx="10536865" cy="2647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9026"/>
                <a:gridCol w="5412057"/>
                <a:gridCol w="4635782"/>
              </a:tblGrid>
              <a:tr h="264750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(6)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(7)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(8)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(9)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Predicates</a:t>
                      </a:r>
                      <a:endParaRPr lang="zh-CN" sz="1800" b="1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likes(symbol, symbol)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friend(symbol, symbol)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Clauses</a:t>
                      </a:r>
                      <a:endParaRPr lang="zh-CN" sz="1800" b="1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likes(dufu, jiu).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likes(yangguife,music).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likes(yangguife,wudao).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likes(gaolishi,tangminghuang).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friend(libai,X):-likes(X,wudao),likes(X,music).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谓词段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，对谓词名和参数进行说明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likes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（喜欢）为符号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friend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（朋友）为符号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1" ker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子句段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，存放所有的事实和规则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事实：杜甫喜欢酒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事实：杨贵妃喜欢音乐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事实：杨贵妃喜欢舞蹈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事实：高力士喜欢唐明皇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规则：李白的朋友喜欢舞蹈和音乐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04917803"/>
              </p:ext>
            </p:extLst>
          </p:nvPr>
        </p:nvGraphicFramePr>
        <p:xfrm>
          <a:off x="1442106" y="5055162"/>
          <a:ext cx="9966628" cy="1143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4442"/>
                <a:gridCol w="6592186"/>
              </a:tblGrid>
              <a:tr h="1143627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r>
                        <a:rPr lang="en-US" sz="18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</a:t>
                      </a:r>
                      <a:r>
                        <a:rPr lang="en-US" sz="1800" b="1" kern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friend(</a:t>
                      </a:r>
                      <a:r>
                        <a:rPr lang="en-US" sz="1800" b="1" kern="0" dirty="0" err="1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libai,X</a:t>
                      </a:r>
                      <a:r>
                        <a:rPr lang="en-US" sz="1800" b="1" kern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).</a:t>
                      </a:r>
                      <a:endParaRPr lang="zh-CN" sz="1800" b="1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计算机的运行结果为：</a:t>
                      </a:r>
                      <a:endParaRPr lang="zh-CN" sz="1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X= </a:t>
                      </a:r>
                      <a:r>
                        <a:rPr lang="en-US" sz="1800" b="1" kern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yangguife</a:t>
                      </a:r>
                      <a:endParaRPr lang="zh-CN" sz="18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Solution</a:t>
                      </a:r>
                      <a:endParaRPr lang="zh-CN" sz="18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问题：李白的朋友是谁？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李白的朋友是杨贵妃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得到一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个结果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32646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2.3.5  </a:t>
            </a:r>
            <a:r>
              <a:rPr lang="zh-CN" altLang="en-US" smtClean="0"/>
              <a:t>逻辑推理</a:t>
            </a:r>
            <a:r>
              <a:rPr lang="zh-CN" altLang="en-US"/>
              <a:t>编程语言</a:t>
            </a:r>
            <a:r>
              <a:rPr lang="en-US" altLang="zh-CN" smtClean="0"/>
              <a:t>Prolog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Prolog</a:t>
            </a:r>
            <a:r>
              <a:rPr lang="zh-CN" altLang="zh-CN" b="1" dirty="0"/>
              <a:t>程序语言的特点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Prolog</a:t>
            </a:r>
            <a:r>
              <a:rPr lang="zh-CN" altLang="zh-CN" dirty="0" smtClean="0"/>
              <a:t>语法结构简单</a:t>
            </a:r>
            <a:r>
              <a:rPr lang="zh-CN" altLang="zh-CN" dirty="0"/>
              <a:t>，但描述能力很强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smtClean="0"/>
              <a:t>如</a:t>
            </a:r>
            <a:r>
              <a:rPr lang="zh-CN" altLang="zh-CN" dirty="0" smtClean="0"/>
              <a:t>，事实</a:t>
            </a:r>
            <a:r>
              <a:rPr lang="zh-CN" altLang="zh-CN" dirty="0"/>
              <a:t>和规则描述的是某一学科</a:t>
            </a:r>
            <a:r>
              <a:rPr lang="zh-CN" altLang="zh-CN" dirty="0" smtClean="0"/>
              <a:t>公理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zh-CN" altLang="zh-CN" dirty="0"/>
              <a:t>那么问题就是待证的命题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smtClean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事实</a:t>
            </a:r>
            <a:r>
              <a:rPr lang="zh-CN" altLang="zh-CN" dirty="0"/>
              <a:t>和规则描述的是某些数据和关系，那么问题就是数据查询语句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smtClean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事实</a:t>
            </a:r>
            <a:r>
              <a:rPr lang="zh-CN" altLang="zh-CN" dirty="0"/>
              <a:t>和规则描述的是某些状态变化规律，那么问题就是目标状态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1"/>
            <a:r>
              <a:rPr lang="en-US" altLang="zh-CN" dirty="0"/>
              <a:t>Prolog</a:t>
            </a:r>
            <a:r>
              <a:rPr lang="zh-CN" altLang="zh-CN" dirty="0"/>
              <a:t>程序没有特定的运行顺序，</a:t>
            </a:r>
            <a:r>
              <a:rPr lang="zh-CN" altLang="zh-CN" dirty="0" smtClean="0">
                <a:solidFill>
                  <a:srgbClr val="C00000"/>
                </a:solidFill>
              </a:rPr>
              <a:t>程序运行按照</a:t>
            </a:r>
            <a:r>
              <a:rPr lang="zh-CN" altLang="zh-CN" dirty="0">
                <a:solidFill>
                  <a:srgbClr val="C00000"/>
                </a:solidFill>
              </a:rPr>
              <a:t>数理逻辑</a:t>
            </a:r>
            <a:r>
              <a:rPr lang="zh-CN" altLang="zh-CN" dirty="0" smtClean="0">
                <a:solidFill>
                  <a:srgbClr val="C00000"/>
                </a:solidFill>
              </a:rPr>
              <a:t>推导的</a:t>
            </a:r>
            <a:r>
              <a:rPr lang="zh-CN" altLang="zh-CN" dirty="0">
                <a:solidFill>
                  <a:srgbClr val="C00000"/>
                </a:solidFill>
              </a:rPr>
              <a:t>方式进行</a:t>
            </a:r>
            <a:r>
              <a:rPr lang="zh-CN" altLang="zh-CN" dirty="0"/>
              <a:t>，而不是由程序员决定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1"/>
            <a:r>
              <a:rPr lang="zh-CN" altLang="zh-CN" dirty="0">
                <a:solidFill>
                  <a:srgbClr val="C00000"/>
                </a:solidFill>
              </a:rPr>
              <a:t>程序员不需要了解程序的运行过程，只需要注重程序的描述是否全面</a:t>
            </a:r>
            <a:r>
              <a:rPr lang="zh-CN" altLang="zh-CN" dirty="0"/>
              <a:t>。</a:t>
            </a:r>
            <a:endParaRPr lang="en-US" altLang="zh-CN" dirty="0"/>
          </a:p>
          <a:p>
            <a:pPr lvl="1"/>
            <a:r>
              <a:rPr lang="en-US" altLang="zh-CN" dirty="0" smtClean="0"/>
              <a:t>Prolog</a:t>
            </a:r>
            <a:r>
              <a:rPr lang="zh-CN" altLang="zh-CN" dirty="0"/>
              <a:t>程序中没有</a:t>
            </a:r>
            <a:r>
              <a:rPr lang="en-US" altLang="zh-CN" dirty="0"/>
              <a:t>if</a:t>
            </a:r>
            <a:r>
              <a:rPr lang="zh-CN" altLang="zh-CN" dirty="0"/>
              <a:t>、</a:t>
            </a:r>
            <a:r>
              <a:rPr lang="en-US" altLang="zh-CN" dirty="0"/>
              <a:t>case</a:t>
            </a:r>
            <a:r>
              <a:rPr lang="zh-CN" altLang="zh-CN" dirty="0"/>
              <a:t>、</a:t>
            </a:r>
            <a:r>
              <a:rPr lang="en-US" altLang="zh-CN" dirty="0" smtClean="0"/>
              <a:t>for</a:t>
            </a:r>
            <a:r>
              <a:rPr lang="zh-CN" altLang="en-US" dirty="0" smtClean="0"/>
              <a:t>等</a:t>
            </a:r>
            <a:r>
              <a:rPr lang="zh-CN" altLang="zh-CN" dirty="0" smtClean="0"/>
              <a:t>控制语句。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不过</a:t>
            </a:r>
            <a:r>
              <a:rPr lang="en-US" altLang="zh-CN" dirty="0"/>
              <a:t>Prolog</a:t>
            </a:r>
            <a:r>
              <a:rPr lang="zh-CN" altLang="zh-CN" dirty="0"/>
              <a:t>也提供了一些控制程序流程的方法，这些方法和其他</a:t>
            </a:r>
            <a:r>
              <a:rPr lang="zh-CN" altLang="zh-CN" dirty="0" smtClean="0"/>
              <a:t>语言有很大区别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32646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2.3.5  </a:t>
            </a:r>
            <a:r>
              <a:rPr lang="zh-CN" altLang="en-US" smtClean="0"/>
              <a:t>逻辑推理</a:t>
            </a:r>
            <a:r>
              <a:rPr lang="zh-CN" altLang="en-US"/>
              <a:t>编程语言</a:t>
            </a:r>
            <a:r>
              <a:rPr lang="en-US" altLang="zh-CN" smtClean="0"/>
              <a:t>Prolog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2-36</a:t>
            </a:r>
            <a:r>
              <a:rPr lang="zh-CN" altLang="zh-CN" dirty="0" smtClean="0"/>
              <a:t>】将</a:t>
            </a:r>
            <a:r>
              <a:rPr lang="zh-CN" altLang="zh-CN" dirty="0"/>
              <a:t>命令式语言的</a:t>
            </a:r>
            <a:r>
              <a:rPr lang="en-US" altLang="zh-CN" dirty="0"/>
              <a:t>IF</a:t>
            </a:r>
            <a:r>
              <a:rPr lang="zh-CN" altLang="zh-CN" dirty="0"/>
              <a:t>语句用</a:t>
            </a:r>
            <a:r>
              <a:rPr lang="en-US" altLang="zh-CN" dirty="0"/>
              <a:t>Prolog</a:t>
            </a:r>
            <a:r>
              <a:rPr lang="zh-CN" altLang="zh-CN" dirty="0"/>
              <a:t>语言实现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在</a:t>
            </a:r>
            <a:r>
              <a:rPr lang="en-US" altLang="zh-CN" dirty="0"/>
              <a:t>Prolog</a:t>
            </a:r>
            <a:r>
              <a:rPr lang="zh-CN" altLang="zh-CN" dirty="0"/>
              <a:t>程序中</a:t>
            </a:r>
            <a:r>
              <a:rPr lang="zh-CN" altLang="zh-CN" dirty="0" smtClean="0"/>
              <a:t>，</a:t>
            </a:r>
            <a:r>
              <a:rPr lang="zh-CN" altLang="zh-CN" b="1" dirty="0" smtClean="0">
                <a:solidFill>
                  <a:srgbClr val="C00000"/>
                </a:solidFill>
              </a:rPr>
              <a:t>数据</a:t>
            </a:r>
            <a:r>
              <a:rPr lang="zh-CN" altLang="zh-CN" b="1" dirty="0">
                <a:solidFill>
                  <a:srgbClr val="C00000"/>
                </a:solidFill>
              </a:rPr>
              <a:t>就是程序，程序就是数据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Prolog</a:t>
            </a:r>
            <a:r>
              <a:rPr lang="zh-CN" altLang="en-US" dirty="0" smtClean="0"/>
              <a:t>语言</a:t>
            </a:r>
            <a:r>
              <a:rPr lang="zh-CN" altLang="zh-CN" dirty="0" smtClean="0"/>
              <a:t>的</a:t>
            </a:r>
            <a:r>
              <a:rPr lang="zh-CN" altLang="zh-CN" dirty="0"/>
              <a:t>工作原理与关系数据库基本</a:t>
            </a:r>
            <a:r>
              <a:rPr lang="zh-CN" altLang="zh-CN" dirty="0" smtClean="0"/>
              <a:t>相同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en-US" altLang="zh-CN" dirty="0"/>
              <a:t>Prolog</a:t>
            </a:r>
            <a:r>
              <a:rPr lang="zh-CN" altLang="zh-CN" dirty="0"/>
              <a:t>程序语言中，递归功能得到了充分体现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81041715"/>
              </p:ext>
            </p:extLst>
          </p:nvPr>
        </p:nvGraphicFramePr>
        <p:xfrm>
          <a:off x="989267" y="1230801"/>
          <a:ext cx="8696993" cy="116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3411"/>
                <a:gridCol w="4523582"/>
              </a:tblGrid>
              <a:tr h="11615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命令式编程语言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语句实现：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x&gt;0 THEN x=1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x=0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Prolog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语句实现：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 :- x&gt;0, x=1.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 :- x=0.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32646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2.4.1  </a:t>
            </a:r>
            <a:r>
              <a:rPr lang="zh-CN" altLang="en-US" smtClean="0"/>
              <a:t>程序语言评估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37955"/>
            <a:ext cx="11648263" cy="5996762"/>
          </a:xfrm>
        </p:spPr>
        <p:txBody>
          <a:bodyPr>
            <a:normAutofit/>
          </a:bodyPr>
          <a:lstStyle/>
          <a:p>
            <a:pPr lvl="1"/>
            <a:r>
              <a:rPr lang="zh-CN" altLang="zh-CN" dirty="0" smtClean="0"/>
              <a:t>评价</a:t>
            </a:r>
            <a:r>
              <a:rPr lang="zh-CN" altLang="zh-CN" dirty="0"/>
              <a:t>程序</a:t>
            </a:r>
            <a:r>
              <a:rPr lang="zh-CN" altLang="zh-CN"/>
              <a:t>语言</a:t>
            </a:r>
            <a:r>
              <a:rPr lang="zh-CN" altLang="zh-CN" smtClean="0"/>
              <a:t>不可避免存在</a:t>
            </a:r>
            <a:r>
              <a:rPr lang="zh-CN" altLang="zh-CN" dirty="0" smtClean="0"/>
              <a:t>争议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zh-CN" dirty="0" smtClean="0"/>
              <a:t>重要</a:t>
            </a:r>
            <a:r>
              <a:rPr lang="zh-CN" altLang="en-US" dirty="0" smtClean="0"/>
              <a:t>指标</a:t>
            </a:r>
            <a:r>
              <a:rPr lang="zh-CN" altLang="zh-CN" dirty="0" smtClean="0"/>
              <a:t>：</a:t>
            </a:r>
            <a:r>
              <a:rPr lang="zh-CN" altLang="zh-CN" b="1" dirty="0">
                <a:solidFill>
                  <a:srgbClr val="C00000"/>
                </a:solidFill>
              </a:rPr>
              <a:t>可读性</a:t>
            </a:r>
            <a:r>
              <a:rPr lang="zh-CN" altLang="zh-CN" b="1" dirty="0"/>
              <a:t>、</a:t>
            </a:r>
            <a:r>
              <a:rPr lang="zh-CN" altLang="zh-CN" b="1" dirty="0">
                <a:solidFill>
                  <a:srgbClr val="C00000"/>
                </a:solidFill>
              </a:rPr>
              <a:t>可写性</a:t>
            </a:r>
            <a:r>
              <a:rPr lang="zh-CN" altLang="zh-CN" b="1" dirty="0"/>
              <a:t>、</a:t>
            </a:r>
            <a:r>
              <a:rPr lang="zh-CN" altLang="zh-CN" b="1" dirty="0">
                <a:solidFill>
                  <a:srgbClr val="C00000"/>
                </a:solidFill>
              </a:rPr>
              <a:t>可靠性</a:t>
            </a:r>
            <a:r>
              <a:rPr lang="zh-CN" altLang="zh-CN" dirty="0"/>
              <a:t>和</a:t>
            </a:r>
            <a:r>
              <a:rPr lang="zh-CN" altLang="zh-CN" b="1" dirty="0" smtClean="0">
                <a:solidFill>
                  <a:srgbClr val="C00000"/>
                </a:solidFill>
              </a:rPr>
              <a:t>成本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以上指标</a:t>
            </a:r>
            <a:r>
              <a:rPr lang="zh-CN" altLang="zh-CN" dirty="0" smtClean="0"/>
              <a:t>没有</a:t>
            </a:r>
            <a:r>
              <a:rPr lang="zh-CN" altLang="zh-CN" dirty="0"/>
              <a:t>准确的定义</a:t>
            </a:r>
            <a:r>
              <a:rPr lang="zh-CN" altLang="zh-CN" dirty="0" smtClean="0"/>
              <a:t>，无法</a:t>
            </a:r>
            <a:r>
              <a:rPr lang="zh-CN" altLang="zh-CN" dirty="0"/>
              <a:t>进行精确地测量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可读性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程序</a:t>
            </a:r>
            <a:r>
              <a:rPr lang="zh-CN" altLang="zh-CN" dirty="0"/>
              <a:t>是否便于</a:t>
            </a:r>
            <a:r>
              <a:rPr lang="zh-CN" altLang="zh-CN" b="1" dirty="0">
                <a:solidFill>
                  <a:srgbClr val="C00000"/>
                </a:solidFill>
              </a:rPr>
              <a:t>阅读和理解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主要指标：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保持</a:t>
            </a:r>
            <a:r>
              <a:rPr lang="zh-CN" altLang="zh-CN" dirty="0" smtClean="0"/>
              <a:t>整体简单</a:t>
            </a:r>
            <a:r>
              <a:rPr lang="zh-CN" altLang="en-US" dirty="0" smtClean="0"/>
              <a:t>，如语句格式一致；</a:t>
            </a:r>
            <a:endParaRPr lang="zh-CN" altLang="zh-CN" dirty="0"/>
          </a:p>
          <a:p>
            <a:pPr lvl="2"/>
            <a:r>
              <a:rPr lang="zh-CN" altLang="en-US" dirty="0" smtClean="0"/>
              <a:t>适当的</a:t>
            </a:r>
            <a:r>
              <a:rPr lang="zh-CN" altLang="zh-CN" dirty="0" smtClean="0"/>
              <a:t>多样性</a:t>
            </a:r>
            <a:r>
              <a:rPr lang="zh-CN" altLang="en-US" dirty="0" smtClean="0"/>
              <a:t>，如一个语句的多种表示方法；</a:t>
            </a:r>
            <a:endParaRPr lang="zh-CN" altLang="zh-CN" dirty="0"/>
          </a:p>
          <a:p>
            <a:pPr lvl="2"/>
            <a:r>
              <a:rPr lang="zh-CN" altLang="en-US" dirty="0" smtClean="0"/>
              <a:t>适当的</a:t>
            </a:r>
            <a:r>
              <a:rPr lang="zh-CN" altLang="zh-CN" dirty="0" smtClean="0"/>
              <a:t>关键字</a:t>
            </a:r>
            <a:r>
              <a:rPr lang="zh-CN" altLang="en-US" dirty="0" smtClean="0"/>
              <a:t>，如不超过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个关键字；</a:t>
            </a:r>
            <a:endParaRPr lang="en-US" altLang="zh-CN" dirty="0"/>
          </a:p>
          <a:p>
            <a:pPr lvl="2"/>
            <a:r>
              <a:rPr lang="zh-CN" altLang="en-US" smtClean="0"/>
              <a:t>不能</a:t>
            </a:r>
            <a:r>
              <a:rPr lang="zh-CN" altLang="zh-CN" smtClean="0"/>
              <a:t>过于</a:t>
            </a:r>
            <a:r>
              <a:rPr lang="zh-CN" altLang="zh-CN" dirty="0" smtClean="0"/>
              <a:t>简单</a:t>
            </a:r>
            <a:r>
              <a:rPr lang="zh-CN" altLang="en-US" dirty="0" smtClean="0"/>
              <a:t>，如汇编语言虽然简单，但是难以理解。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578" y="1422694"/>
            <a:ext cx="2882383" cy="31865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6061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2.4.1  </a:t>
            </a:r>
            <a:r>
              <a:rPr lang="zh-CN" altLang="en-US" smtClean="0"/>
              <a:t>程序语言评估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可</a:t>
            </a:r>
            <a:r>
              <a:rPr lang="zh-CN" altLang="zh-CN" b="1" dirty="0"/>
              <a:t>写性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可</a:t>
            </a:r>
            <a:r>
              <a:rPr lang="zh-CN" altLang="zh-CN" dirty="0"/>
              <a:t>写性是指用程序语言创建程序的难度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例如</a:t>
            </a:r>
            <a:r>
              <a:rPr lang="zh-CN" altLang="zh-CN" dirty="0"/>
              <a:t>，对</a:t>
            </a:r>
            <a:r>
              <a:rPr lang="zh-CN" altLang="zh-CN" dirty="0" smtClean="0"/>
              <a:t>需要图形</a:t>
            </a:r>
            <a:r>
              <a:rPr lang="zh-CN" altLang="zh-CN" dirty="0"/>
              <a:t>用户界面的程序来说，</a:t>
            </a:r>
            <a:r>
              <a:rPr lang="en-US" altLang="zh-CN" dirty="0" smtClean="0"/>
              <a:t>VB</a:t>
            </a:r>
            <a:r>
              <a:rPr lang="zh-CN" altLang="zh-CN" dirty="0" smtClean="0"/>
              <a:t>与</a:t>
            </a:r>
            <a:r>
              <a:rPr lang="en-US" altLang="zh-CN" dirty="0"/>
              <a:t>C</a:t>
            </a:r>
            <a:r>
              <a:rPr lang="zh-CN" altLang="zh-CN" dirty="0"/>
              <a:t>语言的可写性差别</a:t>
            </a:r>
            <a:r>
              <a:rPr lang="zh-CN" altLang="zh-CN" dirty="0" smtClean="0"/>
              <a:t>巨大。</a:t>
            </a:r>
            <a:endParaRPr lang="zh-CN" altLang="zh-CN" dirty="0"/>
          </a:p>
          <a:p>
            <a:pPr lvl="1"/>
            <a:r>
              <a:rPr lang="zh-CN" altLang="zh-CN" dirty="0" smtClean="0"/>
              <a:t>抽象是忽略细节，</a:t>
            </a:r>
            <a:r>
              <a:rPr lang="zh-CN" altLang="zh-CN" dirty="0"/>
              <a:t>来定义和使用复杂结构的能力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有</a:t>
            </a:r>
            <a:r>
              <a:rPr lang="zh-CN" altLang="zh-CN" dirty="0"/>
              <a:t>功能强大的运算符，能够用很短的程序实现大量的运算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smtClean="0"/>
              <a:t>如</a:t>
            </a:r>
            <a:r>
              <a:rPr lang="zh-CN" altLang="zh-CN" dirty="0"/>
              <a:t>，利用</a:t>
            </a:r>
            <a:r>
              <a:rPr lang="en-US" altLang="zh-CN" dirty="0"/>
              <a:t>Java</a:t>
            </a:r>
            <a:r>
              <a:rPr lang="zh-CN" altLang="zh-CN" dirty="0"/>
              <a:t>语言的</a:t>
            </a:r>
            <a:r>
              <a:rPr lang="en-US" altLang="zh-CN" dirty="0"/>
              <a:t>for</a:t>
            </a:r>
            <a:r>
              <a:rPr lang="zh-CN" altLang="zh-CN" dirty="0"/>
              <a:t>语句做计数循环比使用</a:t>
            </a:r>
            <a:r>
              <a:rPr lang="en-US" altLang="zh-CN" dirty="0"/>
              <a:t>while</a:t>
            </a:r>
            <a:r>
              <a:rPr lang="zh-CN" altLang="zh-CN" dirty="0"/>
              <a:t>语句更方便。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047" y="3080936"/>
            <a:ext cx="8814391" cy="2866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24527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2.4.1  </a:t>
            </a:r>
            <a:r>
              <a:rPr lang="zh-CN" altLang="en-US" smtClean="0"/>
              <a:t>程序语言评估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可靠性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指</a:t>
            </a:r>
            <a:r>
              <a:rPr lang="zh-CN" altLang="zh-CN" dirty="0"/>
              <a:t>程序在任何情况下都能按设计的流程执行</a:t>
            </a:r>
            <a:r>
              <a:rPr lang="zh-CN" altLang="zh-CN" b="1" dirty="0"/>
              <a:t>。</a:t>
            </a:r>
            <a:endParaRPr lang="zh-CN" altLang="zh-CN" dirty="0"/>
          </a:p>
          <a:p>
            <a:pPr lvl="1"/>
            <a:r>
              <a:rPr lang="zh-CN" altLang="zh-CN" dirty="0" smtClean="0"/>
              <a:t>编译器对</a:t>
            </a:r>
            <a:r>
              <a:rPr lang="zh-CN" altLang="zh-CN" dirty="0"/>
              <a:t>程序中</a:t>
            </a:r>
            <a:r>
              <a:rPr lang="zh-CN" altLang="zh-CN" dirty="0" smtClean="0"/>
              <a:t>数据类型进行检测。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例如，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程序</a:t>
            </a:r>
            <a:r>
              <a:rPr lang="zh-CN" altLang="zh-CN" dirty="0"/>
              <a:t>编译时，必须</a:t>
            </a:r>
            <a:r>
              <a:rPr lang="zh-CN" altLang="zh-CN" dirty="0" smtClean="0"/>
              <a:t>对所有</a:t>
            </a:r>
            <a:r>
              <a:rPr lang="zh-CN" altLang="zh-CN" dirty="0"/>
              <a:t>变量和表达式进行类型检查，这基本上杜绝了</a:t>
            </a:r>
            <a:r>
              <a:rPr lang="en-US" altLang="zh-CN" dirty="0"/>
              <a:t>Java</a:t>
            </a:r>
            <a:r>
              <a:rPr lang="zh-CN" altLang="zh-CN" dirty="0"/>
              <a:t>程序在运行时产生的类型错误。</a:t>
            </a:r>
          </a:p>
          <a:p>
            <a:pPr lvl="1"/>
            <a:r>
              <a:rPr lang="zh-CN" altLang="zh-CN" dirty="0" smtClean="0"/>
              <a:t>程序运行</a:t>
            </a:r>
            <a:r>
              <a:rPr lang="zh-CN" altLang="zh-CN" dirty="0"/>
              <a:t>出错时，采取更正措施</a:t>
            </a:r>
            <a:r>
              <a:rPr lang="zh-CN" altLang="zh-CN" dirty="0" smtClean="0"/>
              <a:t>，这个特性</a:t>
            </a:r>
            <a:r>
              <a:rPr lang="zh-CN" altLang="zh-CN" dirty="0"/>
              <a:t>称为</a:t>
            </a:r>
            <a:r>
              <a:rPr lang="zh-CN" altLang="zh-CN" b="1" dirty="0">
                <a:solidFill>
                  <a:srgbClr val="C00000"/>
                </a:solidFill>
              </a:rPr>
              <a:t>异常处理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越容易编写，出错的可能性就越小。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734" y="3259246"/>
            <a:ext cx="8828690" cy="28062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24527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2.4.1  </a:t>
            </a:r>
            <a:r>
              <a:rPr lang="zh-CN" altLang="en-US" smtClean="0"/>
              <a:t>程序语言评估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成本</a:t>
            </a:r>
            <a:endParaRPr lang="zh-CN" altLang="zh-CN" dirty="0"/>
          </a:p>
          <a:p>
            <a:pPr marL="360000" lvl="2" indent="0">
              <a:buNone/>
            </a:pPr>
            <a:endParaRPr lang="en-US" altLang="zh-CN" sz="1000" smtClean="0"/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）使用语言的</a:t>
            </a:r>
            <a:r>
              <a:rPr lang="zh-CN" altLang="zh-CN" dirty="0"/>
              <a:t>培训</a:t>
            </a:r>
            <a:r>
              <a:rPr lang="zh-CN" altLang="zh-CN" dirty="0" smtClean="0"/>
              <a:t>成本。语言功能</a:t>
            </a:r>
            <a:r>
              <a:rPr lang="zh-CN" altLang="zh-CN" dirty="0"/>
              <a:t>越强大，学习</a:t>
            </a:r>
            <a:r>
              <a:rPr lang="zh-CN" altLang="zh-CN" dirty="0" smtClean="0"/>
              <a:t>起来越</a:t>
            </a:r>
            <a:r>
              <a:rPr lang="zh-CN" altLang="zh-CN" dirty="0"/>
              <a:t>困难。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 smtClean="0"/>
              <a:t>）编写</a:t>
            </a:r>
            <a:r>
              <a:rPr lang="zh-CN" altLang="zh-CN" dirty="0"/>
              <a:t>程序的</a:t>
            </a:r>
            <a:r>
              <a:rPr lang="zh-CN" altLang="zh-CN" dirty="0" smtClean="0"/>
              <a:t>成本。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）程序执行</a:t>
            </a:r>
            <a:r>
              <a:rPr lang="zh-CN" altLang="zh-CN" dirty="0" smtClean="0"/>
              <a:t>效率。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 smtClean="0"/>
              <a:t>）构建</a:t>
            </a:r>
            <a:r>
              <a:rPr lang="zh-CN" altLang="zh-CN" dirty="0"/>
              <a:t>系统的成本</a:t>
            </a:r>
            <a:r>
              <a:rPr lang="zh-CN" altLang="zh-CN" dirty="0" smtClean="0"/>
              <a:t>。如免费编译器。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）可靠性差是有代价的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）维护程序的成本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009" y="1711282"/>
            <a:ext cx="4535905" cy="33929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24527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语言的类型</a:t>
            </a:r>
            <a:endParaRPr lang="zh-CN" altLang="zh-CN" dirty="0"/>
          </a:p>
          <a:p>
            <a:pPr marL="457200" lvl="1" indent="0">
              <a:buNone/>
            </a:pPr>
            <a:endParaRPr lang="en-US" altLang="zh-CN" sz="800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）程序语言的分类</a:t>
            </a:r>
            <a:endParaRPr lang="en-US" altLang="zh-CN" dirty="0"/>
          </a:p>
          <a:p>
            <a:pPr marL="360000" lvl="2" indent="0">
              <a:buNone/>
            </a:pPr>
            <a:r>
              <a:rPr lang="zh-CN" altLang="en-US" dirty="0" smtClean="0"/>
              <a:t>      程序</a:t>
            </a:r>
            <a:r>
              <a:rPr lang="zh-CN" altLang="en-US" dirty="0"/>
              <a:t>功能：</a:t>
            </a:r>
            <a:r>
              <a:rPr lang="zh-CN" altLang="zh-CN" dirty="0"/>
              <a:t>算法描述型语言，如</a:t>
            </a:r>
            <a:r>
              <a:rPr lang="en-US" altLang="zh-CN" dirty="0"/>
              <a:t>C</a:t>
            </a:r>
            <a:r>
              <a:rPr lang="zh-CN" altLang="zh-CN" dirty="0"/>
              <a:t>、</a:t>
            </a:r>
            <a:r>
              <a:rPr lang="en-US" altLang="zh-CN" dirty="0"/>
              <a:t>Java</a:t>
            </a:r>
            <a:r>
              <a:rPr lang="zh-CN" altLang="zh-CN" dirty="0"/>
              <a:t>等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</a:t>
            </a:r>
            <a:r>
              <a:rPr lang="zh-CN" altLang="zh-CN" dirty="0"/>
              <a:t>数据描述型语言，如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XML</a:t>
            </a:r>
            <a:r>
              <a:rPr lang="zh-CN" altLang="zh-CN" dirty="0"/>
              <a:t>等。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编程</a:t>
            </a:r>
            <a:r>
              <a:rPr lang="zh-CN" altLang="zh-CN" dirty="0"/>
              <a:t>难易：低级语言</a:t>
            </a:r>
            <a:r>
              <a:rPr lang="zh-CN" altLang="en-US" dirty="0"/>
              <a:t>，如</a:t>
            </a:r>
            <a:r>
              <a:rPr lang="zh-CN" altLang="zh-CN" dirty="0"/>
              <a:t>汇编语言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</a:t>
            </a:r>
            <a:r>
              <a:rPr lang="zh-CN" altLang="zh-CN" dirty="0"/>
              <a:t>高级语言</a:t>
            </a:r>
            <a:r>
              <a:rPr lang="zh-CN" altLang="en-US" dirty="0"/>
              <a:t>，如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等。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设计</a:t>
            </a:r>
            <a:r>
              <a:rPr lang="zh-CN" altLang="zh-CN" dirty="0"/>
              <a:t>风格：命令式语言，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</a:t>
            </a:r>
            <a:r>
              <a:rPr lang="zh-CN" altLang="zh-CN" dirty="0"/>
              <a:t>结构化语言，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</a:t>
            </a:r>
            <a:r>
              <a:rPr lang="zh-CN" altLang="zh-CN" dirty="0"/>
              <a:t>面向对象语言，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</a:t>
            </a:r>
            <a:r>
              <a:rPr lang="zh-CN" altLang="zh-CN" dirty="0"/>
              <a:t>函数式语言，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</a:t>
            </a:r>
            <a:r>
              <a:rPr lang="zh-CN" altLang="zh-CN" dirty="0"/>
              <a:t>脚本语言等；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应用</a:t>
            </a:r>
            <a:r>
              <a:rPr lang="zh-CN" altLang="zh-CN" dirty="0"/>
              <a:t>领域：通用程序语言</a:t>
            </a:r>
            <a:r>
              <a:rPr lang="zh-CN" altLang="en-US" dirty="0"/>
              <a:t>，</a:t>
            </a:r>
            <a:r>
              <a:rPr lang="zh-CN" altLang="zh-CN" dirty="0"/>
              <a:t>如</a:t>
            </a:r>
            <a:r>
              <a:rPr lang="en-US" altLang="zh-CN" dirty="0"/>
              <a:t>C</a:t>
            </a:r>
            <a:r>
              <a:rPr lang="zh-CN" altLang="zh-CN" dirty="0"/>
              <a:t>、</a:t>
            </a:r>
            <a:r>
              <a:rPr lang="en-US" altLang="zh-CN" dirty="0"/>
              <a:t>Java</a:t>
            </a:r>
            <a:r>
              <a:rPr lang="zh-CN" altLang="zh-CN" dirty="0"/>
              <a:t>等</a:t>
            </a:r>
            <a:r>
              <a:rPr lang="zh-CN" altLang="en-US" dirty="0"/>
              <a:t>； 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</a:t>
            </a:r>
            <a:r>
              <a:rPr lang="zh-CN" altLang="zh-CN" dirty="0"/>
              <a:t>专用程序语言</a:t>
            </a:r>
            <a:r>
              <a:rPr lang="zh-CN" altLang="en-US" dirty="0"/>
              <a:t>，</a:t>
            </a:r>
            <a:r>
              <a:rPr lang="zh-CN" altLang="zh-CN" dirty="0"/>
              <a:t>如</a:t>
            </a:r>
            <a:r>
              <a:rPr lang="en-US" altLang="zh-CN" dirty="0"/>
              <a:t>VHDL</a:t>
            </a:r>
            <a:r>
              <a:rPr lang="zh-CN" altLang="zh-CN" dirty="0"/>
              <a:t>、</a:t>
            </a:r>
            <a:r>
              <a:rPr lang="en-US" altLang="zh-CN" dirty="0"/>
              <a:t>TCL</a:t>
            </a:r>
            <a:r>
              <a:rPr lang="zh-CN" altLang="zh-CN" dirty="0"/>
              <a:t>等</a:t>
            </a:r>
            <a:r>
              <a:rPr lang="zh-CN" altLang="en-US" dirty="0"/>
              <a:t>； 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</a:t>
            </a:r>
            <a:r>
              <a:rPr lang="zh-CN" altLang="zh-CN" dirty="0" smtClean="0"/>
              <a:t>执行</a:t>
            </a:r>
            <a:r>
              <a:rPr lang="zh-CN" altLang="zh-CN" dirty="0"/>
              <a:t>方式：解释型语言，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 </a:t>
            </a:r>
            <a:r>
              <a:rPr lang="zh-CN" altLang="zh-CN" dirty="0"/>
              <a:t>编译型语言，</a:t>
            </a:r>
            <a:endParaRPr lang="en-US" altLang="zh-CN" dirty="0"/>
          </a:p>
          <a:p>
            <a:pPr marL="360000" lvl="2" indent="0">
              <a:buNone/>
            </a:pPr>
            <a:r>
              <a:rPr lang="en-US" altLang="zh-CN" dirty="0" smtClean="0"/>
              <a:t>                            </a:t>
            </a:r>
            <a:r>
              <a:rPr lang="zh-CN" altLang="zh-CN" dirty="0"/>
              <a:t>编译</a:t>
            </a:r>
            <a:r>
              <a:rPr lang="en-US" altLang="zh-CN" dirty="0"/>
              <a:t>+</a:t>
            </a:r>
            <a:r>
              <a:rPr lang="zh-CN" altLang="zh-CN" dirty="0"/>
              <a:t>解释型语言。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049851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zh-CN" b="1" dirty="0"/>
              <a:t>编程范型的类型和特征</a:t>
            </a:r>
            <a:endParaRPr lang="zh-CN" altLang="zh-CN" dirty="0"/>
          </a:p>
          <a:p>
            <a:pPr lvl="1"/>
            <a:endParaRPr lang="en-US" altLang="zh-CN" sz="1000" smtClean="0">
              <a:solidFill>
                <a:srgbClr val="C00000"/>
              </a:solidFill>
            </a:endParaRPr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编程</a:t>
            </a:r>
            <a:r>
              <a:rPr lang="zh-CN" altLang="zh-CN" dirty="0">
                <a:solidFill>
                  <a:srgbClr val="C00000"/>
                </a:solidFill>
              </a:rPr>
              <a:t>范型是指典型的编程风格或编程方式</a:t>
            </a:r>
            <a:r>
              <a:rPr lang="zh-CN" altLang="zh-CN" dirty="0"/>
              <a:t>。</a:t>
            </a:r>
            <a:endParaRPr lang="en-US" altLang="zh-CN" dirty="0"/>
          </a:p>
          <a:p>
            <a:pPr lvl="1"/>
            <a:r>
              <a:rPr lang="zh-CN" altLang="zh-CN" dirty="0"/>
              <a:t>不同的程序语言会提倡不同的编程范型</a:t>
            </a:r>
            <a:r>
              <a:rPr lang="zh-CN" altLang="en-US" dirty="0"/>
              <a:t>；</a:t>
            </a:r>
            <a:endParaRPr lang="en-US" altLang="zh-CN" dirty="0"/>
          </a:p>
          <a:p>
            <a:pPr lvl="4"/>
            <a:r>
              <a:rPr lang="zh-CN" altLang="en-US" dirty="0"/>
              <a:t>例如，</a:t>
            </a:r>
            <a:r>
              <a:rPr lang="en-US" altLang="zh-CN" dirty="0"/>
              <a:t>C++</a:t>
            </a:r>
            <a:r>
              <a:rPr lang="zh-CN" altLang="zh-CN" dirty="0"/>
              <a:t>和</a:t>
            </a:r>
            <a:r>
              <a:rPr lang="en-US" altLang="zh-CN" dirty="0"/>
              <a:t>Java</a:t>
            </a:r>
            <a:r>
              <a:rPr lang="zh-CN" altLang="zh-CN" dirty="0"/>
              <a:t>都支持面向对象编程，而</a:t>
            </a:r>
            <a:r>
              <a:rPr lang="en-US" altLang="zh-CN" dirty="0"/>
              <a:t>Haskell</a:t>
            </a:r>
            <a:r>
              <a:rPr lang="zh-CN" altLang="zh-CN" dirty="0"/>
              <a:t>和</a:t>
            </a:r>
            <a:r>
              <a:rPr lang="en-US" altLang="zh-CN" dirty="0"/>
              <a:t>Scheme</a:t>
            </a:r>
            <a:r>
              <a:rPr lang="zh-CN" altLang="zh-CN" dirty="0"/>
              <a:t>则支持函数式编程。</a:t>
            </a:r>
          </a:p>
          <a:p>
            <a:pPr lvl="1"/>
            <a:r>
              <a:rPr lang="zh-CN" altLang="zh-CN" dirty="0"/>
              <a:t>一个程序语言可以支持多种编程范型。</a:t>
            </a:r>
            <a:endParaRPr lang="en-US" altLang="zh-CN" dirty="0"/>
          </a:p>
          <a:p>
            <a:pPr lvl="4"/>
            <a:r>
              <a:rPr lang="zh-CN" altLang="zh-CN" dirty="0"/>
              <a:t>例如，</a:t>
            </a:r>
            <a:r>
              <a:rPr lang="en-US" altLang="zh-CN" dirty="0"/>
              <a:t>C++</a:t>
            </a:r>
            <a:r>
              <a:rPr lang="zh-CN" altLang="zh-CN" dirty="0"/>
              <a:t>既支持命令式编程，又支持面向对象编程以及其他编程范型。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12" y="3044905"/>
            <a:ext cx="10058400" cy="27854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24527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043" y="938526"/>
            <a:ext cx="7708604" cy="59196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zh-CN" dirty="0" smtClean="0"/>
              <a:t>不同程序语言的编程</a:t>
            </a:r>
            <a:r>
              <a:rPr lang="zh-CN" altLang="en-US" dirty="0" smtClean="0"/>
              <a:t>风格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58207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65" y="1211488"/>
            <a:ext cx="3941135" cy="56465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zh-CN" b="1" dirty="0"/>
              <a:t>命令式编程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命令式</a:t>
            </a:r>
            <a:r>
              <a:rPr lang="zh-CN" altLang="zh-CN" dirty="0"/>
              <a:t>编程也称为过程化编程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endParaRPr lang="zh-CN" altLang="zh-CN" dirty="0"/>
          </a:p>
          <a:p>
            <a:pPr lvl="1"/>
            <a:r>
              <a:rPr lang="zh-CN" altLang="zh-CN" dirty="0"/>
              <a:t>编程步骤：</a:t>
            </a:r>
            <a:endParaRPr lang="en-US" altLang="zh-CN" dirty="0"/>
          </a:p>
          <a:p>
            <a:pPr lvl="2"/>
            <a:r>
              <a:rPr lang="zh-CN" altLang="zh-CN" dirty="0"/>
              <a:t>首先将问题解决方案抽象为一系列概念化的步骤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通过编程，将这些步骤转化为程序指令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程序员必须知道程序要完成什么，并且告诉计算机如何进行工作。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编程语言有：汇编语言、</a:t>
            </a:r>
            <a:r>
              <a:rPr lang="en-US" altLang="zh-CN" dirty="0"/>
              <a:t>BASIC</a:t>
            </a:r>
            <a:r>
              <a:rPr lang="zh-CN" altLang="zh-CN" dirty="0"/>
              <a:t>、</a:t>
            </a:r>
            <a:r>
              <a:rPr lang="en-US" altLang="zh-CN" dirty="0"/>
              <a:t>C</a:t>
            </a:r>
            <a:r>
              <a:rPr lang="zh-CN" altLang="zh-CN" dirty="0"/>
              <a:t>、</a:t>
            </a:r>
            <a:r>
              <a:rPr lang="en-US" altLang="zh-CN" dirty="0"/>
              <a:t>FORTRAN</a:t>
            </a:r>
            <a:r>
              <a:rPr lang="zh-CN" altLang="zh-CN" dirty="0"/>
              <a:t>等。</a:t>
            </a:r>
          </a:p>
          <a:p>
            <a:pPr lvl="1"/>
            <a:endParaRPr lang="zh-CN" altLang="zh-CN" dirty="0"/>
          </a:p>
          <a:p>
            <a:pPr lvl="1"/>
            <a:r>
              <a:rPr lang="zh-CN" altLang="zh-CN" dirty="0"/>
              <a:t>不足之处：</a:t>
            </a:r>
            <a:endParaRPr lang="en-US" altLang="zh-CN" dirty="0"/>
          </a:p>
          <a:p>
            <a:pPr lvl="2"/>
            <a:r>
              <a:rPr lang="zh-CN" altLang="zh-CN" dirty="0"/>
              <a:t>不适合解决非结构化（如文本、</a:t>
            </a:r>
            <a:r>
              <a:rPr lang="zh-CN" altLang="zh-CN" dirty="0" smtClean="0"/>
              <a:t>图片等）</a:t>
            </a:r>
            <a:r>
              <a:rPr lang="zh-CN" altLang="en-US" dirty="0" smtClean="0"/>
              <a:t>问题；</a:t>
            </a:r>
            <a:endParaRPr lang="en-US" altLang="zh-CN" dirty="0" smtClean="0"/>
          </a:p>
          <a:p>
            <a:pPr lvl="2"/>
            <a:r>
              <a:rPr lang="zh-CN" altLang="zh-CN" dirty="0"/>
              <a:t>不适合</a:t>
            </a:r>
            <a:r>
              <a:rPr lang="zh-CN" altLang="zh-CN" dirty="0" smtClean="0"/>
              <a:t>解复杂算法问题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30191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3</a:t>
            </a:r>
            <a:r>
              <a:rPr lang="zh-CN" altLang="zh-CN" b="1" dirty="0"/>
              <a:t>．面向对象编程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基本</a:t>
            </a:r>
            <a:r>
              <a:rPr lang="zh-CN" altLang="zh-CN" dirty="0"/>
              <a:t>概念：封装性、继承性、多态性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面向对象</a:t>
            </a:r>
            <a:r>
              <a:rPr lang="zh-CN" altLang="zh-CN" dirty="0"/>
              <a:t>的程序语言通过类、方法、对象和消息传递来支持程序设计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面向对象</a:t>
            </a:r>
            <a:r>
              <a:rPr lang="zh-CN" altLang="zh-CN" dirty="0"/>
              <a:t>编程技术中，模块进化为对象，过程归结到类的方法中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面向对象</a:t>
            </a:r>
            <a:r>
              <a:rPr lang="zh-CN" altLang="zh-CN" dirty="0"/>
              <a:t>编程的</a:t>
            </a:r>
            <a:r>
              <a:rPr lang="zh-CN" altLang="zh-CN" dirty="0" smtClean="0"/>
              <a:t>很多</a:t>
            </a:r>
            <a:r>
              <a:rPr lang="zh-CN" altLang="en-US" dirty="0" smtClean="0"/>
              <a:t>方法</a:t>
            </a:r>
            <a:r>
              <a:rPr lang="zh-CN" altLang="zh-CN" dirty="0" smtClean="0"/>
              <a:t>都是</a:t>
            </a:r>
            <a:r>
              <a:rPr lang="zh-CN" altLang="zh-CN" dirty="0"/>
              <a:t>结构化程序设计拥有</a:t>
            </a:r>
            <a:r>
              <a:rPr lang="zh-CN" altLang="zh-CN" dirty="0" smtClean="0"/>
              <a:t>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6967839" y="5095875"/>
            <a:ext cx="4646230" cy="872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2784" y="3277591"/>
            <a:ext cx="4376328" cy="273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78131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函数</a:t>
            </a:r>
            <a:r>
              <a:rPr lang="zh-CN" altLang="zh-CN" b="1"/>
              <a:t>式编程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程序语言</a:t>
            </a:r>
            <a:r>
              <a:rPr lang="zh-CN" altLang="en-US" smtClean="0"/>
              <a:t>：</a:t>
            </a:r>
            <a:r>
              <a:rPr lang="en-US" altLang="zh-CN" smtClean="0"/>
              <a:t>LISP</a:t>
            </a:r>
            <a:r>
              <a:rPr lang="zh-CN" altLang="en-US" smtClean="0"/>
              <a:t>、</a:t>
            </a:r>
            <a:r>
              <a:rPr lang="en-US" altLang="zh-CN" smtClean="0"/>
              <a:t>Erlang</a:t>
            </a:r>
            <a:r>
              <a:rPr lang="zh-CN" altLang="zh-CN"/>
              <a:t>、</a:t>
            </a:r>
            <a:r>
              <a:rPr lang="en-US" altLang="zh-CN"/>
              <a:t>Scala</a:t>
            </a:r>
            <a:r>
              <a:rPr lang="zh-CN" altLang="zh-CN"/>
              <a:t>、</a:t>
            </a:r>
            <a:r>
              <a:rPr lang="en-US" altLang="zh-CN"/>
              <a:t>F#</a:t>
            </a:r>
            <a:r>
              <a:rPr lang="zh-CN" altLang="zh-CN"/>
              <a:t>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en-US" altLang="zh-CN" smtClean="0"/>
              <a:t>Python</a:t>
            </a:r>
            <a:r>
              <a:rPr lang="zh-CN" altLang="zh-CN"/>
              <a:t>、</a:t>
            </a:r>
            <a:r>
              <a:rPr lang="en-US" altLang="zh-CN"/>
              <a:t>Ruby</a:t>
            </a:r>
            <a:r>
              <a:rPr lang="zh-CN" altLang="zh-CN"/>
              <a:t>等语言对函数式编程的支持也很</a:t>
            </a:r>
            <a:r>
              <a:rPr lang="zh-CN" altLang="zh-CN" smtClean="0"/>
              <a:t>强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/>
              <a:t>函数式编程特点</a:t>
            </a:r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函数</a:t>
            </a:r>
            <a:r>
              <a:rPr lang="zh-CN" altLang="zh-CN" b="1">
                <a:solidFill>
                  <a:srgbClr val="C00000"/>
                </a:solidFill>
              </a:rPr>
              <a:t>是基本单位</a:t>
            </a:r>
            <a:r>
              <a:rPr lang="zh-CN" altLang="zh-CN" smtClean="0"/>
              <a:t>，它被用于</a:t>
            </a:r>
            <a:r>
              <a:rPr lang="zh-CN" altLang="zh-CN"/>
              <a:t>一切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函数</a:t>
            </a:r>
            <a:r>
              <a:rPr lang="zh-CN" altLang="zh-CN"/>
              <a:t>编程的</a:t>
            </a:r>
            <a:r>
              <a:rPr lang="zh-CN" altLang="zh-CN" b="1">
                <a:solidFill>
                  <a:srgbClr val="C00000"/>
                </a:solidFill>
              </a:rPr>
              <a:t>理论基础是λ演算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强调</a:t>
            </a:r>
            <a:r>
              <a:rPr lang="zh-CN" altLang="zh-CN"/>
              <a:t>函数的计算比指令的执行</a:t>
            </a:r>
            <a:r>
              <a:rPr lang="zh-CN" altLang="zh-CN" smtClean="0"/>
              <a:t>更重要。</a:t>
            </a:r>
            <a:endParaRPr lang="en-US" altLang="zh-CN" smtClean="0"/>
          </a:p>
          <a:p>
            <a:pPr lvl="2"/>
            <a:r>
              <a:rPr lang="zh-CN" altLang="zh-CN" smtClean="0"/>
              <a:t>要求</a:t>
            </a:r>
            <a:r>
              <a:rPr lang="zh-CN" altLang="zh-CN"/>
              <a:t>只使用表达式，不使用语句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递归</a:t>
            </a:r>
            <a:r>
              <a:rPr lang="zh-CN" altLang="zh-CN">
                <a:solidFill>
                  <a:srgbClr val="C00000"/>
                </a:solidFill>
              </a:rPr>
              <a:t>是函数式编程的一个</a:t>
            </a:r>
            <a:r>
              <a:rPr lang="zh-CN" altLang="zh-CN" smtClean="0">
                <a:solidFill>
                  <a:srgbClr val="C00000"/>
                </a:solidFill>
              </a:rPr>
              <a:t>重要概念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与</a:t>
            </a:r>
            <a:r>
              <a:rPr lang="zh-CN" altLang="zh-CN" smtClean="0"/>
              <a:t>循环的区别：</a:t>
            </a:r>
            <a:r>
              <a:rPr lang="zh-CN" altLang="zh-CN"/>
              <a:t>循环是</a:t>
            </a:r>
            <a:r>
              <a:rPr lang="zh-CN" altLang="zh-CN" smtClean="0"/>
              <a:t>描述如何解决问题，递归</a:t>
            </a:r>
            <a:r>
              <a:rPr lang="zh-CN" altLang="zh-CN"/>
              <a:t>是描述这个问题的定义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函数式编程使用了递归，运行速度较慢。</a:t>
            </a:r>
          </a:p>
          <a:p>
            <a:pPr lvl="2"/>
            <a:r>
              <a:rPr lang="zh-CN" altLang="zh-CN" smtClean="0"/>
              <a:t>取消了赋值</a:t>
            </a:r>
            <a:r>
              <a:rPr lang="zh-CN" altLang="zh-CN"/>
              <a:t>模型，使数学模型与编程</a:t>
            </a:r>
            <a:r>
              <a:rPr lang="zh-CN" altLang="zh-CN" smtClean="0"/>
              <a:t>模型达成</a:t>
            </a:r>
            <a:r>
              <a:rPr lang="zh-CN" altLang="zh-CN"/>
              <a:t>了统一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8131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2.4.2  </a:t>
            </a:r>
            <a:r>
              <a:rPr lang="zh-CN" altLang="en-US" smtClean="0"/>
              <a:t>语言编程范型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声明</a:t>
            </a:r>
            <a:r>
              <a:rPr lang="zh-CN" altLang="zh-CN" b="1" dirty="0"/>
              <a:t>式编程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命令式</a:t>
            </a:r>
            <a:r>
              <a:rPr lang="zh-CN" altLang="zh-CN" dirty="0"/>
              <a:t>编程是命令“机器”如何去做事情（</a:t>
            </a:r>
            <a:r>
              <a:rPr lang="en-US" altLang="zh-CN" dirty="0"/>
              <a:t>how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声明</a:t>
            </a:r>
            <a:r>
              <a:rPr lang="zh-CN" altLang="zh-CN" dirty="0"/>
              <a:t>式编程是告诉“机器”你想要什么（</a:t>
            </a:r>
            <a:r>
              <a:rPr lang="en-US" altLang="zh-CN" dirty="0"/>
              <a:t>what</a:t>
            </a:r>
            <a:r>
              <a:rPr lang="zh-CN" altLang="zh-CN" dirty="0"/>
              <a:t>），让机器决定</a:t>
            </a:r>
            <a:r>
              <a:rPr lang="zh-CN" altLang="zh-CN" dirty="0" smtClean="0"/>
              <a:t>如何做</a:t>
            </a:r>
            <a:r>
              <a:rPr lang="zh-CN" altLang="zh-CN" dirty="0"/>
              <a:t>（</a:t>
            </a:r>
            <a:r>
              <a:rPr lang="en-US" altLang="zh-CN" dirty="0"/>
              <a:t>how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en-US" altLang="zh-CN" dirty="0"/>
              <a:t>Prolog</a:t>
            </a:r>
            <a:r>
              <a:rPr lang="zh-CN" altLang="zh-CN" dirty="0"/>
              <a:t>是最经典的声明式编程范型，它主要用于人工智能研究领域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en-US" altLang="zh-CN" dirty="0"/>
              <a:t>SQL</a:t>
            </a:r>
            <a:r>
              <a:rPr lang="zh-CN" altLang="zh-CN" sz="1800" dirty="0"/>
              <a:t>（数据库查询语言）</a:t>
            </a:r>
            <a:r>
              <a:rPr lang="zh-CN" altLang="zh-CN" dirty="0"/>
              <a:t>也是一种声明式数据查询语言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SQL</a:t>
            </a:r>
            <a:r>
              <a:rPr lang="zh-CN" altLang="zh-CN" dirty="0" smtClean="0"/>
              <a:t>的</a:t>
            </a:r>
            <a:r>
              <a:rPr lang="zh-CN" altLang="zh-CN" dirty="0"/>
              <a:t>优势在于剥离了</a:t>
            </a:r>
            <a:r>
              <a:rPr lang="zh-CN" altLang="zh-CN" dirty="0" smtClean="0"/>
              <a:t>“怎样做”的</a:t>
            </a:r>
            <a:r>
              <a:rPr lang="zh-CN" altLang="zh-CN" dirty="0"/>
              <a:t>过程，使程序员只要专注于</a:t>
            </a:r>
            <a:r>
              <a:rPr lang="zh-CN" altLang="zh-CN" dirty="0" smtClean="0"/>
              <a:t>“做什么”，</a:t>
            </a:r>
            <a:r>
              <a:rPr lang="zh-CN" altLang="zh-CN" dirty="0"/>
              <a:t>至于“总样做”则让</a:t>
            </a:r>
            <a:r>
              <a:rPr lang="en-US" altLang="zh-CN" dirty="0"/>
              <a:t>SQL</a:t>
            </a:r>
            <a:r>
              <a:rPr lang="zh-CN" altLang="zh-CN" dirty="0"/>
              <a:t>语言来进行优化处理。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8131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并行</a:t>
            </a:r>
            <a:r>
              <a:rPr lang="zh-CN" altLang="zh-CN" b="1"/>
              <a:t>编程概述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两</a:t>
            </a:r>
            <a:r>
              <a:rPr lang="zh-CN" altLang="zh-CN"/>
              <a:t>个事件在同一时间内</a:t>
            </a:r>
            <a:r>
              <a:rPr lang="zh-CN" altLang="zh-CN" smtClean="0"/>
              <a:t>发生称为</a:t>
            </a:r>
            <a:r>
              <a:rPr lang="zh-CN" altLang="zh-CN"/>
              <a:t>并发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两</a:t>
            </a:r>
            <a:r>
              <a:rPr lang="zh-CN" altLang="zh-CN"/>
              <a:t>个或多个任务在同一时间内执行叫做并发执行</a:t>
            </a:r>
            <a:r>
              <a:rPr lang="zh-CN" altLang="zh-CN" smtClean="0"/>
              <a:t>。</a:t>
            </a:r>
            <a:endParaRPr lang="zh-CN" altLang="zh-CN"/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并行编程将程序</a:t>
            </a:r>
            <a:r>
              <a:rPr lang="zh-CN" altLang="zh-CN">
                <a:solidFill>
                  <a:srgbClr val="C00000"/>
                </a:solidFill>
              </a:rPr>
              <a:t>分成独立的若干部分，</a:t>
            </a:r>
            <a:r>
              <a:rPr lang="zh-CN" altLang="zh-CN" smtClean="0">
                <a:solidFill>
                  <a:srgbClr val="C00000"/>
                </a:solidFill>
              </a:rPr>
              <a:t>在多</a:t>
            </a:r>
            <a:r>
              <a:rPr lang="zh-CN" altLang="zh-CN">
                <a:solidFill>
                  <a:srgbClr val="C00000"/>
                </a:solidFill>
              </a:rPr>
              <a:t>个</a:t>
            </a:r>
            <a:r>
              <a:rPr lang="en-US" altLang="zh-CN">
                <a:solidFill>
                  <a:srgbClr val="C00000"/>
                </a:solidFill>
              </a:rPr>
              <a:t>CPU</a:t>
            </a:r>
            <a:r>
              <a:rPr lang="zh-CN" altLang="zh-CN">
                <a:solidFill>
                  <a:srgbClr val="C00000"/>
                </a:solidFill>
              </a:rPr>
              <a:t>内核中同步执行</a:t>
            </a:r>
            <a:r>
              <a:rPr lang="zh-CN" altLang="zh-CN"/>
              <a:t>。</a:t>
            </a:r>
          </a:p>
          <a:p>
            <a:pPr lvl="1"/>
            <a:r>
              <a:rPr lang="zh-CN" altLang="zh-CN"/>
              <a:t>并行</a:t>
            </a:r>
            <a:r>
              <a:rPr lang="zh-CN" altLang="zh-CN" smtClean="0"/>
              <a:t>编程目前</a:t>
            </a:r>
            <a:r>
              <a:rPr lang="zh-CN" altLang="en-US" smtClean="0"/>
              <a:t>仍然没有</a:t>
            </a:r>
            <a:r>
              <a:rPr lang="zh-CN" altLang="zh-CN" smtClean="0"/>
              <a:t>一套普遍</a:t>
            </a:r>
            <a:r>
              <a:rPr lang="zh-CN" altLang="zh-CN"/>
              <a:t>认同</a:t>
            </a:r>
            <a:r>
              <a:rPr lang="zh-CN" altLang="zh-CN" smtClean="0"/>
              <a:t>的编程</a:t>
            </a:r>
            <a:r>
              <a:rPr lang="zh-CN" altLang="zh-CN"/>
              <a:t>体系</a:t>
            </a:r>
            <a:r>
              <a:rPr lang="zh-CN" altLang="zh-CN" smtClean="0"/>
              <a:t>或方法。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目前没有</a:t>
            </a:r>
            <a:r>
              <a:rPr lang="zh-CN" altLang="zh-CN">
                <a:solidFill>
                  <a:srgbClr val="C00000"/>
                </a:solidFill>
              </a:rPr>
              <a:t>一个专业的并行程序</a:t>
            </a:r>
            <a:r>
              <a:rPr lang="zh-CN" altLang="zh-CN" smtClean="0">
                <a:solidFill>
                  <a:srgbClr val="C00000"/>
                </a:solidFill>
              </a:rPr>
              <a:t>语言</a:t>
            </a:r>
            <a:r>
              <a:rPr lang="zh-CN" altLang="en-US" smtClean="0">
                <a:solidFill>
                  <a:srgbClr val="C00000"/>
                </a:solidFill>
              </a:rPr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大部分</a:t>
            </a:r>
            <a:r>
              <a:rPr lang="zh-CN" altLang="zh-CN"/>
              <a:t>并行程序</a:t>
            </a:r>
            <a:r>
              <a:rPr lang="zh-CN" altLang="zh-CN" smtClean="0"/>
              <a:t>语言都是</a:t>
            </a:r>
            <a:r>
              <a:rPr lang="zh-CN" altLang="zh-CN"/>
              <a:t>附加在传统程序语言之上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en-US" altLang="zh-CN" smtClean="0"/>
              <a:t>OpenMP</a:t>
            </a:r>
            <a:r>
              <a:rPr lang="zh-CN" altLang="zh-CN"/>
              <a:t>附加在</a:t>
            </a:r>
            <a:r>
              <a:rPr lang="en-US" altLang="zh-CN"/>
              <a:t>C/C++</a:t>
            </a:r>
            <a:r>
              <a:rPr lang="zh-CN" altLang="zh-CN"/>
              <a:t>、</a:t>
            </a:r>
            <a:r>
              <a:rPr lang="en-US" altLang="zh-CN"/>
              <a:t>Fortran</a:t>
            </a:r>
            <a:r>
              <a:rPr lang="zh-CN" altLang="zh-CN"/>
              <a:t>语言之上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en-US" altLang="zh-CN" smtClean="0"/>
              <a:t>MPI</a:t>
            </a:r>
            <a:r>
              <a:rPr lang="zh-CN" altLang="zh-CN"/>
              <a:t>附加在</a:t>
            </a:r>
            <a:r>
              <a:rPr lang="en-US" altLang="zh-CN"/>
              <a:t>C/C++</a:t>
            </a:r>
            <a:r>
              <a:rPr lang="zh-CN" altLang="zh-CN"/>
              <a:t>、</a:t>
            </a:r>
            <a:r>
              <a:rPr lang="en-US" altLang="zh-CN"/>
              <a:t>Fortran</a:t>
            </a:r>
            <a:r>
              <a:rPr lang="zh-CN" altLang="zh-CN"/>
              <a:t>、</a:t>
            </a:r>
            <a:r>
              <a:rPr lang="en-US" altLang="zh-CN"/>
              <a:t>Python</a:t>
            </a:r>
            <a:r>
              <a:rPr lang="zh-CN" altLang="zh-CN"/>
              <a:t>、</a:t>
            </a:r>
            <a:r>
              <a:rPr lang="en-US" altLang="zh-CN"/>
              <a:t>Java</a:t>
            </a:r>
            <a:r>
              <a:rPr lang="zh-CN" altLang="zh-CN"/>
              <a:t>等语言之上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还</a:t>
            </a:r>
            <a:r>
              <a:rPr lang="zh-CN" altLang="zh-CN"/>
              <a:t>有一些并行程序语言是传统语言的并行化改进</a:t>
            </a:r>
            <a:r>
              <a:rPr lang="zh-CN" altLang="zh-CN" smtClean="0"/>
              <a:t>版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4"/>
            <a:r>
              <a:rPr lang="zh-CN" altLang="en-US" smtClean="0"/>
              <a:t>例如，</a:t>
            </a:r>
            <a:r>
              <a:rPr lang="en-US" altLang="zh-CN" smtClean="0"/>
              <a:t>Parallel </a:t>
            </a:r>
            <a:r>
              <a:rPr lang="en-US" altLang="zh-CN"/>
              <a:t>C</a:t>
            </a:r>
            <a:r>
              <a:rPr lang="zh-CN" altLang="zh-CN"/>
              <a:t>、</a:t>
            </a:r>
            <a:r>
              <a:rPr lang="en-US" altLang="zh-CN"/>
              <a:t>High Performance Fortran</a:t>
            </a:r>
            <a:r>
              <a:rPr lang="zh-CN" altLang="zh-CN"/>
              <a:t>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753" y="3200400"/>
            <a:ext cx="3878033" cy="2152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81312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en-US" altLang="zh-CN" dirty="0" err="1" smtClean="0"/>
              <a:t>OpenMP</a:t>
            </a:r>
            <a:r>
              <a:rPr lang="zh-CN" altLang="en-US" dirty="0" smtClean="0"/>
              <a:t>编程案例。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998921" y="1116418"/>
            <a:ext cx="7744632" cy="57415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420633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执行过程中的相关性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相关性</a:t>
            </a:r>
            <a:r>
              <a:rPr lang="zh-CN" altLang="zh-CN" b="1" dirty="0">
                <a:solidFill>
                  <a:srgbClr val="C00000"/>
                </a:solidFill>
              </a:rPr>
              <a:t>是指指令之间存在某种逻辑关系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相关性</a:t>
            </a:r>
            <a:r>
              <a:rPr lang="zh-CN" altLang="zh-CN" dirty="0"/>
              <a:t>包括：数据相关，资源相关和控制相关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消除</a:t>
            </a:r>
            <a:r>
              <a:rPr lang="zh-CN" altLang="zh-CN" dirty="0"/>
              <a:t>相关性是并行编程的重要工作。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）数据相关</a:t>
            </a:r>
          </a:p>
          <a:p>
            <a:pPr lvl="2"/>
            <a:r>
              <a:rPr lang="zh-CN" altLang="zh-CN" dirty="0"/>
              <a:t>如果一条指令产生的结果，可能在后面的指令中使用，这种情况称为</a:t>
            </a:r>
            <a:r>
              <a:rPr lang="zh-CN" altLang="zh-CN" b="1" dirty="0">
                <a:solidFill>
                  <a:srgbClr val="C00000"/>
                </a:solidFill>
              </a:rPr>
              <a:t>数据相关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2-37</a:t>
            </a:r>
            <a:r>
              <a:rPr lang="zh-CN" altLang="zh-CN" dirty="0" smtClean="0"/>
              <a:t>】某程序指令</a:t>
            </a:r>
            <a:r>
              <a:rPr lang="zh-CN" altLang="zh-CN" dirty="0"/>
              <a:t>序列</a:t>
            </a:r>
            <a:r>
              <a:rPr lang="zh-CN" altLang="zh-CN" dirty="0" smtClean="0"/>
              <a:t>片段</a:t>
            </a:r>
            <a:r>
              <a:rPr lang="zh-CN" altLang="en-US" dirty="0" smtClean="0"/>
              <a:t>如下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smtClean="0"/>
              <a:t>     a=100</a:t>
            </a:r>
            <a:endParaRPr lang="zh-CN" altLang="zh-CN" sz="3000" dirty="0"/>
          </a:p>
          <a:p>
            <a:pPr marL="360000" lvl="2" indent="0">
              <a:buNone/>
            </a:pPr>
            <a:r>
              <a:rPr lang="en-US" altLang="zh-CN" smtClean="0"/>
              <a:t>     b=200</a:t>
            </a:r>
            <a:endParaRPr lang="zh-CN" altLang="zh-CN" sz="3000" dirty="0"/>
          </a:p>
          <a:p>
            <a:pPr marL="360000" lvl="2" indent="0">
              <a:buNone/>
            </a:pPr>
            <a:r>
              <a:rPr lang="en-US" altLang="zh-CN" smtClean="0"/>
              <a:t>     c=a+b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指令</a:t>
            </a:r>
            <a:r>
              <a:rPr lang="en-US" altLang="zh-CN" dirty="0"/>
              <a:t>1</a:t>
            </a:r>
            <a:r>
              <a:rPr lang="zh-CN" altLang="zh-CN" dirty="0"/>
              <a:t>和指令</a:t>
            </a:r>
            <a:r>
              <a:rPr lang="en-US" altLang="zh-CN" dirty="0"/>
              <a:t>2</a:t>
            </a:r>
            <a:r>
              <a:rPr lang="zh-CN" altLang="zh-CN" dirty="0"/>
              <a:t>之间没有相关性，它们可以并行</a:t>
            </a:r>
            <a:r>
              <a:rPr lang="zh-CN" altLang="zh-CN" dirty="0" smtClean="0"/>
              <a:t>执行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但是</a:t>
            </a:r>
            <a:r>
              <a:rPr lang="zh-CN" altLang="zh-CN" dirty="0"/>
              <a:t>这</a:t>
            </a:r>
            <a:r>
              <a:rPr lang="en-US" altLang="zh-CN" dirty="0"/>
              <a:t>2</a:t>
            </a:r>
            <a:r>
              <a:rPr lang="zh-CN" altLang="zh-CN" dirty="0"/>
              <a:t>条指令与指令</a:t>
            </a:r>
            <a:r>
              <a:rPr lang="en-US" altLang="zh-CN" dirty="0"/>
              <a:t>3</a:t>
            </a:r>
            <a:r>
              <a:rPr lang="zh-CN" altLang="zh-CN" dirty="0"/>
              <a:t>之间存在数据</a:t>
            </a:r>
            <a:r>
              <a:rPr lang="zh-CN" altLang="zh-CN" dirty="0" smtClean="0"/>
              <a:t>相关性。</a:t>
            </a:r>
            <a:endParaRPr lang="zh-CN" altLang="zh-CN" dirty="0"/>
          </a:p>
          <a:p>
            <a:pPr lvl="3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）资源相关</a:t>
            </a:r>
          </a:p>
          <a:p>
            <a:pPr lvl="2"/>
            <a:r>
              <a:rPr lang="zh-CN" altLang="zh-CN" dirty="0"/>
              <a:t>一条</a:t>
            </a:r>
            <a:r>
              <a:rPr lang="zh-CN" altLang="zh-CN" dirty="0" smtClean="0"/>
              <a:t>指令需要</a:t>
            </a:r>
            <a:r>
              <a:rPr lang="zh-CN" altLang="zh-CN" dirty="0"/>
              <a:t>另一条指令正在使用的资源，这种情况称为</a:t>
            </a:r>
            <a:r>
              <a:rPr lang="zh-CN" altLang="zh-CN" b="1" dirty="0">
                <a:solidFill>
                  <a:srgbClr val="C00000"/>
                </a:solidFill>
              </a:rPr>
              <a:t>资源相关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2-38</a:t>
            </a:r>
            <a:r>
              <a:rPr lang="zh-CN" altLang="zh-CN" dirty="0" smtClean="0"/>
              <a:t>】某个</a:t>
            </a:r>
            <a:r>
              <a:rPr lang="zh-CN" altLang="zh-CN" dirty="0"/>
              <a:t>程序的指令序列片段</a:t>
            </a:r>
            <a:r>
              <a:rPr lang="zh-CN" altLang="zh-CN" dirty="0" smtClean="0"/>
              <a:t>如下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smtClean="0"/>
              <a:t>     for  </a:t>
            </a:r>
            <a:r>
              <a:rPr lang="en-US" altLang="zh-CN" dirty="0"/>
              <a:t>a&lt;=100</a:t>
            </a:r>
            <a:endParaRPr lang="zh-CN" altLang="zh-CN" sz="3000" dirty="0"/>
          </a:p>
          <a:p>
            <a:pPr marL="360000" lvl="2" indent="0">
              <a:buNone/>
            </a:pPr>
            <a:r>
              <a:rPr lang="en-US" altLang="zh-CN" smtClean="0"/>
              <a:t>     a=a+1</a:t>
            </a:r>
            <a:endParaRPr lang="zh-CN" altLang="zh-CN" sz="3000" dirty="0"/>
          </a:p>
          <a:p>
            <a:pPr marL="360000" lvl="2" indent="0">
              <a:buNone/>
            </a:pPr>
            <a:r>
              <a:rPr lang="en-US" altLang="zh-CN" smtClean="0"/>
              <a:t>     b=b+a</a:t>
            </a:r>
            <a:endParaRPr lang="zh-CN" altLang="zh-CN" sz="3000" dirty="0"/>
          </a:p>
          <a:p>
            <a:pPr marL="360000" lvl="2" indent="0">
              <a:buNone/>
            </a:pPr>
            <a:r>
              <a:rPr lang="en-US" altLang="zh-CN" smtClean="0"/>
              <a:t>     end </a:t>
            </a:r>
            <a:r>
              <a:rPr lang="en-US" altLang="zh-CN" dirty="0" smtClean="0"/>
              <a:t>for</a:t>
            </a:r>
          </a:p>
          <a:p>
            <a:pPr lvl="2"/>
            <a:r>
              <a:rPr lang="zh-CN" altLang="zh-CN" dirty="0" smtClean="0"/>
              <a:t>指令</a:t>
            </a:r>
            <a:r>
              <a:rPr lang="en-US" altLang="zh-CN" dirty="0"/>
              <a:t>2</a:t>
            </a:r>
            <a:r>
              <a:rPr lang="zh-CN" altLang="zh-CN" dirty="0"/>
              <a:t>与指令</a:t>
            </a:r>
            <a:r>
              <a:rPr lang="en-US" altLang="zh-CN" dirty="0"/>
              <a:t>3</a:t>
            </a:r>
            <a:r>
              <a:rPr lang="zh-CN" altLang="zh-CN" dirty="0"/>
              <a:t>存在资源相关，它们都需要用到变量</a:t>
            </a:r>
            <a:r>
              <a:rPr lang="en-US" altLang="zh-CN" dirty="0"/>
              <a:t>a</a:t>
            </a:r>
            <a:r>
              <a:rPr lang="zh-CN" altLang="zh-CN" dirty="0"/>
              <a:t>的存储单元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指令</a:t>
            </a:r>
            <a:r>
              <a:rPr lang="en-US" altLang="zh-CN" dirty="0"/>
              <a:t>2</a:t>
            </a:r>
            <a:r>
              <a:rPr lang="zh-CN" altLang="zh-CN" dirty="0"/>
              <a:t>和指令</a:t>
            </a:r>
            <a:r>
              <a:rPr lang="en-US" altLang="zh-CN" dirty="0"/>
              <a:t>3</a:t>
            </a:r>
            <a:r>
              <a:rPr lang="zh-CN" altLang="zh-CN" dirty="0"/>
              <a:t>并行执行，将会导致</a:t>
            </a:r>
            <a:r>
              <a:rPr lang="zh-CN" altLang="zh-CN" dirty="0" smtClean="0"/>
              <a:t>错误结果。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003" y="1580841"/>
            <a:ext cx="5137997" cy="3857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）机器语言</a:t>
            </a:r>
            <a:endParaRPr lang="en-US" altLang="zh-CN" dirty="0"/>
          </a:p>
          <a:p>
            <a:pPr lvl="2"/>
            <a:r>
              <a:rPr lang="zh-CN" altLang="zh-CN" dirty="0"/>
              <a:t>机器语言是以二进制代码表示的指令集合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优点</a:t>
            </a:r>
            <a:r>
              <a:rPr lang="zh-CN" altLang="en-US" dirty="0"/>
              <a:t>：</a:t>
            </a:r>
            <a:r>
              <a:rPr lang="zh-CN" altLang="zh-CN" dirty="0"/>
              <a:t>占用内存少、执行速度快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缺点</a:t>
            </a:r>
            <a:r>
              <a:rPr lang="zh-CN" altLang="en-US" dirty="0"/>
              <a:t>：</a:t>
            </a:r>
            <a:r>
              <a:rPr lang="zh-CN" altLang="zh-CN" dirty="0"/>
              <a:t>难编写、难阅读、难修改、难移植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970904" y="5449239"/>
            <a:ext cx="2180805" cy="909400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早期手工编写的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机器语言程序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5" y="3117487"/>
            <a:ext cx="6542536" cy="2161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40999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）控制相关</a:t>
            </a:r>
          </a:p>
          <a:p>
            <a:pPr lvl="2"/>
            <a:r>
              <a:rPr lang="zh-CN" altLang="zh-CN" dirty="0"/>
              <a:t>分支指令会引起指令的</a:t>
            </a:r>
            <a:r>
              <a:rPr lang="zh-CN" altLang="zh-CN" b="1" dirty="0">
                <a:solidFill>
                  <a:srgbClr val="C00000"/>
                </a:solidFill>
              </a:rPr>
              <a:t>控制</a:t>
            </a:r>
            <a:r>
              <a:rPr lang="zh-CN" altLang="zh-CN" b="1" dirty="0" smtClean="0">
                <a:solidFill>
                  <a:srgbClr val="C00000"/>
                </a:solidFill>
              </a:rPr>
              <a:t>相关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2-39</a:t>
            </a:r>
            <a:r>
              <a:rPr lang="zh-CN" altLang="zh-CN" dirty="0" smtClean="0"/>
              <a:t>】某程序指令</a:t>
            </a:r>
            <a:r>
              <a:rPr lang="zh-CN" altLang="zh-CN" dirty="0"/>
              <a:t>序列片段</a:t>
            </a:r>
            <a:r>
              <a:rPr lang="zh-CN" altLang="zh-CN" dirty="0" smtClean="0"/>
              <a:t>如下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b="1" smtClean="0"/>
              <a:t>    if  </a:t>
            </a:r>
            <a:r>
              <a:rPr lang="en-US" altLang="zh-CN" b="1" dirty="0"/>
              <a:t>P  {</a:t>
            </a:r>
            <a:endParaRPr lang="zh-CN" altLang="zh-CN" sz="3000" b="1" dirty="0"/>
          </a:p>
          <a:p>
            <a:pPr marL="360000" lvl="2" indent="0">
              <a:buNone/>
            </a:pPr>
            <a:r>
              <a:rPr lang="en-US" altLang="zh-CN" b="1" smtClean="0"/>
              <a:t>        </a:t>
            </a:r>
            <a:r>
              <a:rPr lang="en-US" altLang="zh-CN" b="1" dirty="0"/>
              <a:t>S</a:t>
            </a:r>
            <a:endParaRPr lang="zh-CN" altLang="zh-CN" sz="3000" b="1" dirty="0"/>
          </a:p>
          <a:p>
            <a:pPr marL="360000" lvl="2" indent="0">
              <a:buNone/>
            </a:pPr>
            <a:r>
              <a:rPr lang="en-US" altLang="zh-CN" b="1" smtClean="0"/>
              <a:t>             </a:t>
            </a:r>
            <a:r>
              <a:rPr lang="en-US" altLang="zh-CN" b="1" dirty="0" smtClean="0"/>
              <a:t>};</a:t>
            </a:r>
          </a:p>
          <a:p>
            <a:pPr lvl="2"/>
            <a:r>
              <a:rPr lang="zh-CN" altLang="zh-CN" dirty="0"/>
              <a:t>条件</a:t>
            </a:r>
            <a:r>
              <a:rPr lang="en-US" altLang="zh-CN" dirty="0"/>
              <a:t>P</a:t>
            </a:r>
            <a:r>
              <a:rPr lang="zh-CN" altLang="zh-CN" dirty="0"/>
              <a:t>与语句组</a:t>
            </a:r>
            <a:r>
              <a:rPr lang="en-US" altLang="zh-CN" dirty="0"/>
              <a:t>S</a:t>
            </a:r>
            <a:r>
              <a:rPr lang="zh-CN" altLang="zh-CN" dirty="0"/>
              <a:t>存在控制相关。</a:t>
            </a:r>
            <a:endParaRPr lang="en-US" altLang="zh-CN" b="1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229" y="746569"/>
            <a:ext cx="3855927" cy="3868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并发执行的基本层次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程序</a:t>
            </a:r>
            <a:r>
              <a:rPr lang="zh-CN" altLang="zh-CN" dirty="0" smtClean="0"/>
              <a:t>并发执行层次：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应用程序</a:t>
            </a:r>
            <a:r>
              <a:rPr lang="zh-CN" altLang="zh-CN" b="1" dirty="0">
                <a:solidFill>
                  <a:srgbClr val="C00000"/>
                </a:solidFill>
              </a:rPr>
              <a:t>的</a:t>
            </a:r>
            <a:r>
              <a:rPr lang="zh-CN" altLang="zh-CN" b="1" dirty="0" smtClean="0">
                <a:solidFill>
                  <a:srgbClr val="C00000"/>
                </a:solidFill>
              </a:rPr>
              <a:t>并发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操作系统</a:t>
            </a:r>
            <a:r>
              <a:rPr lang="zh-CN" altLang="zh-CN" b="1" dirty="0">
                <a:solidFill>
                  <a:srgbClr val="C00000"/>
                </a:solidFill>
              </a:rPr>
              <a:t>的</a:t>
            </a:r>
            <a:r>
              <a:rPr lang="zh-CN" altLang="zh-CN" b="1" dirty="0" smtClean="0">
                <a:solidFill>
                  <a:srgbClr val="C00000"/>
                </a:solidFill>
              </a:rPr>
              <a:t>并发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硬件</a:t>
            </a:r>
            <a:r>
              <a:rPr lang="zh-CN" altLang="zh-CN" b="1" dirty="0">
                <a:solidFill>
                  <a:srgbClr val="C00000"/>
                </a:solidFill>
              </a:rPr>
              <a:t>设备的</a:t>
            </a:r>
            <a:r>
              <a:rPr lang="zh-CN" altLang="zh-CN" b="1" dirty="0" smtClean="0">
                <a:solidFill>
                  <a:srgbClr val="C00000"/>
                </a:solidFill>
              </a:rPr>
              <a:t>并发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1"/>
            <a:endParaRPr lang="en-US" altLang="zh-CN" b="1" dirty="0"/>
          </a:p>
          <a:p>
            <a:pPr lvl="1"/>
            <a:r>
              <a:rPr lang="zh-CN" altLang="zh-CN" dirty="0" smtClean="0"/>
              <a:t>目前</a:t>
            </a:r>
            <a:r>
              <a:rPr lang="en-US" altLang="zh-CN" dirty="0" smtClean="0"/>
              <a:t>CPU</a:t>
            </a:r>
            <a:r>
              <a:rPr lang="zh-CN" altLang="zh-CN" dirty="0" smtClean="0"/>
              <a:t>和操作系统</a:t>
            </a:r>
            <a:r>
              <a:rPr lang="zh-CN" altLang="zh-CN" dirty="0"/>
              <a:t>均已具备并发执行</a:t>
            </a:r>
            <a:r>
              <a:rPr lang="zh-CN" altLang="zh-CN" dirty="0" smtClean="0"/>
              <a:t>功能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即使</a:t>
            </a:r>
            <a:r>
              <a:rPr lang="zh-CN" altLang="zh-CN" dirty="0">
                <a:solidFill>
                  <a:srgbClr val="C00000"/>
                </a:solidFill>
              </a:rPr>
              <a:t>应用程序</a:t>
            </a:r>
            <a:r>
              <a:rPr lang="zh-CN" altLang="zh-CN" dirty="0" smtClean="0">
                <a:solidFill>
                  <a:srgbClr val="C00000"/>
                </a:solidFill>
              </a:rPr>
              <a:t>没有并行</a:t>
            </a:r>
            <a:r>
              <a:rPr lang="zh-CN" altLang="zh-CN" dirty="0">
                <a:solidFill>
                  <a:srgbClr val="C00000"/>
                </a:solidFill>
              </a:rPr>
              <a:t>编程，硬件和</a:t>
            </a:r>
            <a:r>
              <a:rPr lang="zh-CN" altLang="zh-CN" dirty="0" smtClean="0">
                <a:solidFill>
                  <a:srgbClr val="C00000"/>
                </a:solidFill>
              </a:rPr>
              <a:t>操作系统可以</a:t>
            </a:r>
            <a:r>
              <a:rPr lang="zh-CN" altLang="zh-CN" dirty="0">
                <a:solidFill>
                  <a:srgbClr val="C00000"/>
                </a:solidFill>
              </a:rPr>
              <a:t>对</a:t>
            </a:r>
            <a:r>
              <a:rPr lang="zh-CN" altLang="zh-CN" dirty="0" smtClean="0">
                <a:solidFill>
                  <a:srgbClr val="C00000"/>
                </a:solidFill>
              </a:rPr>
              <a:t>应用程序并发</a:t>
            </a:r>
            <a:r>
              <a:rPr lang="zh-CN" altLang="zh-CN" dirty="0">
                <a:solidFill>
                  <a:srgbClr val="C00000"/>
                </a:solidFill>
              </a:rPr>
              <a:t>执行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并行编程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层次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指令级并发，如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a+b</a:t>
            </a:r>
            <a:r>
              <a:rPr lang="en-US" altLang="zh-CN" dirty="0" smtClean="0"/>
              <a:t>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(c-d)</a:t>
            </a:r>
            <a:r>
              <a:rPr lang="zh-CN" altLang="en-US" dirty="0" smtClean="0"/>
              <a:t>之间没有相关性，能够同时执行。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函数级并发，如分解若干个没有相关性的函数，分配给不同进程并发执行。</a:t>
            </a:r>
          </a:p>
          <a:p>
            <a:pPr lvl="2"/>
            <a:r>
              <a:rPr lang="zh-CN" altLang="en-US" dirty="0" smtClean="0"/>
              <a:t>对象级并发，如</a:t>
            </a:r>
            <a:r>
              <a:rPr lang="en-US" altLang="zh-CN" dirty="0" smtClean="0"/>
              <a:t>3D</a:t>
            </a:r>
            <a:r>
              <a:rPr lang="zh-CN" altLang="en-US" dirty="0" smtClean="0"/>
              <a:t>游戏中，对</a:t>
            </a:r>
            <a:r>
              <a:rPr lang="zh-CN" altLang="en-US" dirty="0"/>
              <a:t>游戏人物进行并行渲染</a:t>
            </a:r>
            <a:r>
              <a:rPr lang="zh-CN" altLang="en-US" dirty="0" smtClean="0"/>
              <a:t>处理。</a:t>
            </a:r>
            <a:endParaRPr lang="zh-CN" altLang="en-US" dirty="0"/>
          </a:p>
          <a:p>
            <a:pPr lvl="2"/>
            <a:r>
              <a:rPr lang="zh-CN" altLang="en-US" dirty="0" smtClean="0"/>
              <a:t>程序级并发，如操作系统并发运行</a:t>
            </a:r>
            <a:r>
              <a:rPr lang="zh-CN" altLang="en-US" dirty="0"/>
              <a:t>数个应用程序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2.4.3  </a:t>
            </a:r>
            <a:r>
              <a:rPr lang="zh-CN" altLang="en-US" smtClean="0"/>
              <a:t>并行程序设计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并发程序设计</a:t>
            </a:r>
            <a:r>
              <a:rPr lang="zh-CN" altLang="zh-CN" b="1" dirty="0"/>
              <a:t>的难点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程序</a:t>
            </a:r>
            <a:r>
              <a:rPr lang="zh-CN" altLang="zh-CN" dirty="0"/>
              <a:t>执行的顺序和位置</a:t>
            </a:r>
            <a:r>
              <a:rPr lang="zh-CN" altLang="zh-CN" dirty="0" smtClean="0"/>
              <a:t>通常不可预知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多任务</a:t>
            </a:r>
            <a:r>
              <a:rPr lang="zh-CN" altLang="en-US" dirty="0" smtClean="0"/>
              <a:t>并发</a:t>
            </a:r>
            <a:r>
              <a:rPr lang="zh-CN" altLang="zh-CN" dirty="0" smtClean="0"/>
              <a:t>执行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，不</a:t>
            </a:r>
            <a:r>
              <a:rPr lang="zh-CN" altLang="en-US" dirty="0" smtClean="0"/>
              <a:t>能</a:t>
            </a:r>
            <a:r>
              <a:rPr lang="zh-CN" altLang="zh-CN" dirty="0" smtClean="0"/>
              <a:t>确定</a:t>
            </a:r>
            <a:r>
              <a:rPr lang="zh-CN" altLang="zh-CN" dirty="0"/>
              <a:t>哪个任务</a:t>
            </a:r>
            <a:r>
              <a:rPr lang="zh-CN" altLang="zh-CN" dirty="0" smtClean="0"/>
              <a:t>首先完成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/>
              <a:t>多任务</a:t>
            </a:r>
            <a:r>
              <a:rPr lang="zh-CN" altLang="en-US" dirty="0"/>
              <a:t>并发</a:t>
            </a:r>
            <a:r>
              <a:rPr lang="zh-CN" altLang="zh-CN" dirty="0"/>
              <a:t>执行</a:t>
            </a:r>
            <a:r>
              <a:rPr lang="zh-CN" altLang="en-US" dirty="0"/>
              <a:t>时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不能确定</a:t>
            </a:r>
            <a:r>
              <a:rPr lang="zh-CN" altLang="zh-CN" dirty="0" smtClean="0"/>
              <a:t>由哪个</a:t>
            </a:r>
            <a:r>
              <a:rPr lang="en-US" altLang="zh-CN" dirty="0" smtClean="0"/>
              <a:t>CPU</a:t>
            </a:r>
            <a:r>
              <a:rPr lang="zh-CN" altLang="zh-CN" dirty="0" smtClean="0"/>
              <a:t>来执行这些任务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并行编程</a:t>
            </a:r>
            <a:r>
              <a:rPr lang="zh-CN" altLang="en-US" dirty="0" smtClean="0"/>
              <a:t>的</a:t>
            </a:r>
            <a:r>
              <a:rPr lang="zh-CN" altLang="zh-CN" dirty="0" smtClean="0"/>
              <a:t>特征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确认问题是否</a:t>
            </a:r>
            <a:r>
              <a:rPr lang="zh-CN" altLang="zh-CN" dirty="0"/>
              <a:t>存在并行性。</a:t>
            </a:r>
          </a:p>
          <a:p>
            <a:pPr lvl="2"/>
            <a:r>
              <a:rPr lang="zh-CN" altLang="zh-CN" dirty="0" smtClean="0"/>
              <a:t>将</a:t>
            </a:r>
            <a:r>
              <a:rPr lang="zh-CN" altLang="zh-CN" dirty="0"/>
              <a:t>程序适当地分解成多个任务，使这些任务</a:t>
            </a:r>
            <a:r>
              <a:rPr lang="zh-CN" altLang="zh-CN" dirty="0" smtClean="0"/>
              <a:t>可以</a:t>
            </a:r>
            <a:r>
              <a:rPr lang="zh-CN" altLang="en-US" dirty="0" smtClean="0"/>
              <a:t>并发</a:t>
            </a:r>
            <a:r>
              <a:rPr lang="zh-CN" altLang="zh-CN" dirty="0" smtClean="0"/>
              <a:t>执行</a:t>
            </a:r>
            <a:r>
              <a:rPr lang="zh-CN" altLang="zh-CN" dirty="0"/>
              <a:t>。</a:t>
            </a:r>
          </a:p>
          <a:p>
            <a:pPr lvl="2"/>
            <a:r>
              <a:rPr lang="zh-CN" altLang="zh-CN" dirty="0" smtClean="0"/>
              <a:t>进行</a:t>
            </a:r>
            <a:r>
              <a:rPr lang="zh-CN" altLang="zh-CN" dirty="0"/>
              <a:t>任务之间的通信协调，使任务能够同步高效地运行。</a:t>
            </a:r>
          </a:p>
          <a:p>
            <a:pPr lvl="2"/>
            <a:r>
              <a:rPr lang="zh-CN" altLang="zh-CN" dirty="0" smtClean="0"/>
              <a:t>注意任务调度</a:t>
            </a:r>
            <a:r>
              <a:rPr lang="zh-CN" altLang="en-US" dirty="0" smtClean="0"/>
              <a:t>，避免</a:t>
            </a:r>
            <a:r>
              <a:rPr lang="zh-CN" altLang="zh-CN" dirty="0" smtClean="0"/>
              <a:t>竞争</a:t>
            </a:r>
            <a:r>
              <a:rPr lang="zh-CN" altLang="zh-CN" dirty="0"/>
              <a:t>和</a:t>
            </a:r>
            <a:r>
              <a:rPr lang="zh-CN" altLang="zh-CN" dirty="0" smtClean="0"/>
              <a:t>死锁。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2.4.3  </a:t>
            </a:r>
            <a:r>
              <a:rPr lang="zh-CN" altLang="en-US" dirty="0" smtClean="0"/>
              <a:t>并行程序设计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程序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并发执行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580" y="1170836"/>
            <a:ext cx="8572131" cy="4667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软件</a:t>
            </a:r>
            <a:r>
              <a:rPr lang="zh-CN" altLang="zh-CN" b="1"/>
              <a:t>设计的目标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软件开发工作：</a:t>
            </a:r>
            <a:endParaRPr lang="en-US" altLang="zh-CN" smtClean="0"/>
          </a:p>
          <a:p>
            <a:pPr lvl="2"/>
            <a:r>
              <a:rPr lang="zh-CN" altLang="zh-CN" smtClean="0"/>
              <a:t>问题</a:t>
            </a:r>
            <a:r>
              <a:rPr lang="zh-CN" altLang="zh-CN"/>
              <a:t>的</a:t>
            </a:r>
            <a:r>
              <a:rPr lang="zh-CN" altLang="zh-CN" smtClean="0"/>
              <a:t>描述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软件</a:t>
            </a:r>
            <a:r>
              <a:rPr lang="zh-CN" altLang="zh-CN"/>
              <a:t>功能需求</a:t>
            </a:r>
            <a:r>
              <a:rPr lang="zh-CN" altLang="zh-CN" smtClean="0"/>
              <a:t>分析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设计规格说明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编制程序代码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测试程序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软件交付使用。</a:t>
            </a:r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093" y="1135912"/>
            <a:ext cx="8660042" cy="57220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07676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软件设计目标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可靠性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2"/>
            <a:r>
              <a:rPr lang="zh-CN" altLang="zh-CN" dirty="0" smtClean="0"/>
              <a:t>安全性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2"/>
            <a:r>
              <a:rPr lang="zh-CN" altLang="zh-CN" dirty="0" smtClean="0"/>
              <a:t>可扩展性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2"/>
            <a:r>
              <a:rPr lang="zh-CN" altLang="zh-CN" dirty="0" smtClean="0"/>
              <a:t>定制化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可以</a:t>
            </a:r>
            <a:r>
              <a:rPr lang="zh-CN" altLang="zh-CN" dirty="0"/>
              <a:t>根据</a:t>
            </a:r>
            <a:r>
              <a:rPr lang="zh-CN" altLang="zh-CN" dirty="0" smtClean="0"/>
              <a:t>客户的不同进行</a:t>
            </a:r>
            <a:r>
              <a:rPr lang="zh-CN" altLang="zh-CN" dirty="0"/>
              <a:t>调整。</a:t>
            </a:r>
          </a:p>
          <a:p>
            <a:pPr lvl="2"/>
            <a:r>
              <a:rPr lang="zh-CN" altLang="zh-CN" dirty="0" smtClean="0"/>
              <a:t>可维护性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易于</a:t>
            </a:r>
            <a:r>
              <a:rPr lang="zh-CN" altLang="zh-CN" dirty="0"/>
              <a:t>维护的系统可以有效地降低技术支持的花费。</a:t>
            </a:r>
          </a:p>
          <a:p>
            <a:pPr lvl="2"/>
            <a:r>
              <a:rPr lang="zh-CN" altLang="zh-CN" dirty="0" smtClean="0"/>
              <a:t>客户</a:t>
            </a:r>
            <a:r>
              <a:rPr lang="zh-CN" altLang="zh-CN" dirty="0"/>
              <a:t>体验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486" y="2853938"/>
            <a:ext cx="5947514" cy="40040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5183580"/>
            <a:ext cx="6244486" cy="1650670"/>
          </a:xfrm>
          <a:prstGeom prst="rect">
            <a:avLst/>
          </a:prstGeom>
          <a:solidFill>
            <a:srgbClr val="00339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个规格说明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、设计、过程、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测试计划，如果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不能在一页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英寸的纸上写明白的话，那么这个东西别人就没办法理解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——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Ardis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，王安公司</a:t>
            </a:r>
          </a:p>
        </p:txBody>
      </p:sp>
    </p:spTree>
    <p:extLst>
      <p:ext uri="{BB962C8B-B14F-4D97-AF65-F5344CB8AC3E}">
        <p14:creationId xmlns="" xmlns:p14="http://schemas.microsoft.com/office/powerpoint/2010/main" val="3699366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软件</a:t>
            </a:r>
            <a:r>
              <a:rPr lang="zh-CN" altLang="zh-CN" b="1" dirty="0"/>
              <a:t>设计中的折中和妥协</a:t>
            </a:r>
            <a:endParaRPr lang="zh-CN" altLang="zh-CN" dirty="0"/>
          </a:p>
          <a:p>
            <a:pPr lvl="1"/>
            <a:endParaRPr lang="en-US" altLang="zh-CN" sz="1000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涉</a:t>
            </a:r>
            <a:r>
              <a:rPr lang="zh-CN" altLang="zh-CN" b="1" dirty="0">
                <a:solidFill>
                  <a:srgbClr val="C00000"/>
                </a:solidFill>
              </a:rPr>
              <a:t>众群</a:t>
            </a:r>
            <a:r>
              <a:rPr lang="zh-CN" altLang="zh-CN" dirty="0"/>
              <a:t>指对系统有利益关系或关注的个人、团队或组织（</a:t>
            </a:r>
            <a:r>
              <a:rPr lang="en-US" altLang="zh-CN" dirty="0"/>
              <a:t>IEEE 1471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软件</a:t>
            </a:r>
            <a:r>
              <a:rPr lang="zh-CN" altLang="zh-CN" dirty="0" smtClean="0">
                <a:solidFill>
                  <a:srgbClr val="C00000"/>
                </a:solidFill>
              </a:rPr>
              <a:t>不可能</a:t>
            </a:r>
            <a:r>
              <a:rPr lang="zh-CN" altLang="zh-CN" dirty="0">
                <a:solidFill>
                  <a:srgbClr val="C00000"/>
                </a:solidFill>
              </a:rPr>
              <a:t>满足所有涉众群的</a:t>
            </a:r>
            <a:r>
              <a:rPr lang="zh-CN" altLang="zh-CN" dirty="0" smtClean="0">
                <a:solidFill>
                  <a:srgbClr val="C00000"/>
                </a:solidFill>
              </a:rPr>
              <a:t>需求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不同</a:t>
            </a:r>
            <a:r>
              <a:rPr lang="zh-CN" altLang="zh-CN" dirty="0"/>
              <a:t>涉众群之间可能有相互冲突的需求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折中</a:t>
            </a:r>
            <a:r>
              <a:rPr lang="zh-CN" altLang="zh-CN" dirty="0"/>
              <a:t>是创建系统结构的主要原则，而妥协也是系统结构的重要属性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对软件</a:t>
            </a:r>
            <a:r>
              <a:rPr lang="zh-CN" altLang="zh-CN" dirty="0"/>
              <a:t>系统</a:t>
            </a:r>
            <a:r>
              <a:rPr lang="zh-CN" altLang="zh-CN" dirty="0" smtClean="0"/>
              <a:t>，涉</a:t>
            </a:r>
            <a:r>
              <a:rPr lang="zh-CN" altLang="zh-CN" dirty="0"/>
              <a:t>众群有各自的</a:t>
            </a:r>
            <a:r>
              <a:rPr lang="zh-CN" altLang="zh-CN" dirty="0" smtClean="0"/>
              <a:t>需求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/>
              <a:t>最终用户</a:t>
            </a:r>
            <a:r>
              <a:rPr lang="zh-CN" altLang="zh-CN" dirty="0" smtClean="0"/>
              <a:t>关心直观</a:t>
            </a:r>
            <a:r>
              <a:rPr lang="zh-CN" altLang="zh-CN" dirty="0"/>
              <a:t>感受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如，</a:t>
            </a:r>
            <a:r>
              <a:rPr lang="zh-CN" altLang="zh-CN" dirty="0" smtClean="0"/>
              <a:t>界面友好，</a:t>
            </a:r>
            <a:r>
              <a:rPr lang="zh-CN" altLang="zh-CN" dirty="0"/>
              <a:t>易用性，系统</a:t>
            </a:r>
            <a:r>
              <a:rPr lang="zh-CN" altLang="zh-CN" dirty="0" smtClean="0"/>
              <a:t>稳定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安全性</a:t>
            </a:r>
            <a:r>
              <a:rPr lang="zh-CN" altLang="zh-CN" dirty="0"/>
              <a:t>等。</a:t>
            </a:r>
          </a:p>
          <a:p>
            <a:pPr lvl="2"/>
            <a:r>
              <a:rPr lang="zh-CN" altLang="zh-CN" dirty="0" smtClean="0"/>
              <a:t>管理</a:t>
            </a:r>
            <a:r>
              <a:rPr lang="zh-CN" altLang="en-US" dirty="0" smtClean="0"/>
              <a:t>人</a:t>
            </a:r>
            <a:r>
              <a:rPr lang="zh-CN" altLang="zh-CN" dirty="0" smtClean="0"/>
              <a:t>员关注可</a:t>
            </a:r>
            <a:r>
              <a:rPr lang="zh-CN" altLang="zh-CN" dirty="0"/>
              <a:t>管理性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如，</a:t>
            </a:r>
            <a:r>
              <a:rPr lang="zh-CN" altLang="zh-CN" dirty="0" smtClean="0"/>
              <a:t>监测</a:t>
            </a:r>
            <a:r>
              <a:rPr lang="zh-CN" altLang="zh-CN" dirty="0"/>
              <a:t>工具，易</a:t>
            </a:r>
            <a:r>
              <a:rPr lang="zh-CN" altLang="zh-CN" dirty="0" smtClean="0"/>
              <a:t>恢复，</a:t>
            </a:r>
            <a:r>
              <a:rPr lang="zh-CN" altLang="zh-CN" dirty="0"/>
              <a:t>模块可</a:t>
            </a:r>
            <a:r>
              <a:rPr lang="zh-CN" altLang="zh-CN" dirty="0" smtClean="0"/>
              <a:t>替换等</a:t>
            </a:r>
            <a:r>
              <a:rPr lang="zh-CN" altLang="zh-CN" dirty="0"/>
              <a:t>。</a:t>
            </a:r>
          </a:p>
          <a:p>
            <a:pPr lvl="2"/>
            <a:r>
              <a:rPr lang="zh-CN" altLang="zh-CN" dirty="0" smtClean="0"/>
              <a:t>开发</a:t>
            </a:r>
            <a:r>
              <a:rPr lang="zh-CN" altLang="zh-CN" dirty="0"/>
              <a:t>人员</a:t>
            </a:r>
            <a:r>
              <a:rPr lang="zh-CN" altLang="zh-CN" dirty="0" smtClean="0"/>
              <a:t>关注可行性</a:t>
            </a:r>
            <a:r>
              <a:rPr lang="zh-CN" altLang="en-US" dirty="0" smtClean="0"/>
              <a:t>。如，</a:t>
            </a:r>
            <a:r>
              <a:rPr lang="zh-CN" altLang="zh-CN" dirty="0" smtClean="0"/>
              <a:t>清晰</a:t>
            </a:r>
            <a:r>
              <a:rPr lang="zh-CN" altLang="zh-CN" dirty="0"/>
              <a:t>的系统需求，简单一致的设计方法等。</a:t>
            </a:r>
          </a:p>
          <a:p>
            <a:pPr lvl="2"/>
            <a:r>
              <a:rPr lang="zh-CN" altLang="zh-CN" dirty="0"/>
              <a:t>项目经理</a:t>
            </a:r>
            <a:r>
              <a:rPr lang="zh-CN" altLang="zh-CN" dirty="0" smtClean="0"/>
              <a:t>关注项目</a:t>
            </a:r>
            <a:r>
              <a:rPr lang="zh-CN" altLang="zh-CN" dirty="0"/>
              <a:t>实施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如，</a:t>
            </a:r>
            <a:r>
              <a:rPr lang="zh-CN" altLang="zh-CN" dirty="0" smtClean="0"/>
              <a:t>项目</a:t>
            </a:r>
            <a:r>
              <a:rPr lang="zh-CN" altLang="zh-CN" dirty="0"/>
              <a:t>追踪，计划实施，资源</a:t>
            </a:r>
            <a:r>
              <a:rPr lang="zh-CN" altLang="zh-CN" dirty="0" smtClean="0"/>
              <a:t>利用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可</a:t>
            </a:r>
            <a:r>
              <a:rPr lang="zh-CN" altLang="zh-CN" dirty="0"/>
              <a:t>预见性等。</a:t>
            </a:r>
          </a:p>
          <a:p>
            <a:pPr lvl="2"/>
            <a:r>
              <a:rPr lang="zh-CN" altLang="zh-CN" dirty="0" smtClean="0"/>
              <a:t>维护</a:t>
            </a:r>
            <a:r>
              <a:rPr lang="zh-CN" altLang="zh-CN" dirty="0"/>
              <a:t>人员</a:t>
            </a:r>
            <a:r>
              <a:rPr lang="zh-CN" altLang="zh-CN" dirty="0" smtClean="0"/>
              <a:t>关注易</a:t>
            </a:r>
            <a:r>
              <a:rPr lang="zh-CN" altLang="zh-CN" dirty="0"/>
              <a:t>理解性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如，</a:t>
            </a:r>
            <a:r>
              <a:rPr lang="zh-CN" altLang="zh-CN" dirty="0" smtClean="0"/>
              <a:t>软件</a:t>
            </a:r>
            <a:r>
              <a:rPr lang="zh-CN" altLang="zh-CN" dirty="0"/>
              <a:t>一致性，充分和规范的文档，易修改性等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1"/>
            <a:r>
              <a:rPr lang="zh-CN" altLang="zh-CN" dirty="0" smtClean="0"/>
              <a:t>涉</a:t>
            </a:r>
            <a:r>
              <a:rPr lang="zh-CN" altLang="zh-CN" dirty="0"/>
              <a:t>众</a:t>
            </a:r>
            <a:r>
              <a:rPr lang="zh-CN" altLang="zh-CN" dirty="0" smtClean="0"/>
              <a:t>群很多要求是非</a:t>
            </a:r>
            <a:r>
              <a:rPr lang="zh-CN" altLang="zh-CN" dirty="0"/>
              <a:t>功能性</a:t>
            </a:r>
            <a:r>
              <a:rPr lang="zh-CN" altLang="zh-CN" dirty="0" smtClean="0"/>
              <a:t>需求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设计师要</a:t>
            </a:r>
            <a:r>
              <a:rPr lang="zh-CN" altLang="zh-CN" dirty="0"/>
              <a:t>做出折中和妥协。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9830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模块化</a:t>
            </a:r>
            <a:r>
              <a:rPr lang="zh-CN" altLang="zh-CN" b="1" dirty="0"/>
              <a:t>程序设计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使</a:t>
            </a:r>
            <a:r>
              <a:rPr lang="zh-CN" altLang="zh-CN" dirty="0"/>
              <a:t>软件具有一种层次性结构。</a:t>
            </a:r>
          </a:p>
          <a:p>
            <a:pPr lvl="1"/>
            <a:r>
              <a:rPr lang="zh-CN" altLang="zh-CN" dirty="0" smtClean="0"/>
              <a:t>保持</a:t>
            </a:r>
            <a:r>
              <a:rPr lang="zh-CN" altLang="zh-CN" b="1" dirty="0" smtClean="0">
                <a:solidFill>
                  <a:srgbClr val="C00000"/>
                </a:solidFill>
              </a:rPr>
              <a:t>功能独立</a:t>
            </a:r>
            <a:r>
              <a:rPr lang="zh-CN" altLang="zh-CN" dirty="0" smtClean="0"/>
              <a:t>是</a:t>
            </a:r>
            <a:r>
              <a:rPr lang="zh-CN" altLang="zh-CN" dirty="0"/>
              <a:t>模块化设计的基本原则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功能独立的</a:t>
            </a:r>
            <a:r>
              <a:rPr lang="zh-CN" altLang="zh-CN" dirty="0"/>
              <a:t>模块可以降低开发、测试、维护等阶段的代价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模块化设计原则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模块</a:t>
            </a:r>
            <a:r>
              <a:rPr lang="zh-CN" altLang="zh-CN" dirty="0"/>
              <a:t>可分解性</a:t>
            </a:r>
            <a:r>
              <a:rPr lang="zh-CN" altLang="zh-CN" dirty="0" smtClean="0"/>
              <a:t>。降低</a:t>
            </a:r>
            <a:r>
              <a:rPr lang="zh-CN" altLang="zh-CN" dirty="0"/>
              <a:t>程序的复杂性</a:t>
            </a:r>
            <a:r>
              <a:rPr lang="zh-CN" altLang="zh-CN" dirty="0" smtClean="0"/>
              <a:t>，有一套将</a:t>
            </a:r>
            <a:r>
              <a:rPr lang="zh-CN" altLang="zh-CN" dirty="0"/>
              <a:t>问题分解成子问题</a:t>
            </a:r>
            <a:r>
              <a:rPr lang="zh-CN" altLang="zh-CN" dirty="0" smtClean="0"/>
              <a:t>的机制。</a:t>
            </a:r>
            <a:endParaRPr lang="zh-CN" altLang="zh-CN" dirty="0"/>
          </a:p>
          <a:p>
            <a:pPr lvl="2"/>
            <a:r>
              <a:rPr lang="zh-CN" altLang="zh-CN" dirty="0" smtClean="0"/>
              <a:t>模块</a:t>
            </a:r>
            <a:r>
              <a:rPr lang="zh-CN" altLang="zh-CN" dirty="0"/>
              <a:t>可组装性</a:t>
            </a:r>
            <a:r>
              <a:rPr lang="zh-CN" altLang="zh-CN" dirty="0" smtClean="0"/>
              <a:t>。充分</a:t>
            </a:r>
            <a:r>
              <a:rPr lang="zh-CN" altLang="zh-CN" dirty="0"/>
              <a:t>利用</a:t>
            </a:r>
            <a:r>
              <a:rPr lang="zh-CN" altLang="zh-CN" dirty="0" smtClean="0"/>
              <a:t>现有构件，避免</a:t>
            </a:r>
            <a:r>
              <a:rPr lang="zh-CN" altLang="zh-CN" dirty="0"/>
              <a:t>一切从头开始的设计方案。</a:t>
            </a:r>
          </a:p>
          <a:p>
            <a:pPr lvl="2"/>
            <a:r>
              <a:rPr lang="zh-CN" altLang="zh-CN" dirty="0" smtClean="0"/>
              <a:t>模块</a:t>
            </a:r>
            <a:r>
              <a:rPr lang="zh-CN" altLang="zh-CN" dirty="0"/>
              <a:t>可理解性</a:t>
            </a:r>
            <a:r>
              <a:rPr lang="zh-CN" altLang="zh-CN" dirty="0" smtClean="0"/>
              <a:t>。模块</a:t>
            </a:r>
            <a:r>
              <a:rPr lang="zh-CN" altLang="zh-CN" dirty="0"/>
              <a:t>在独立状态下应当容易</a:t>
            </a:r>
            <a:r>
              <a:rPr lang="zh-CN" altLang="zh-CN" dirty="0" smtClean="0"/>
              <a:t>理解。</a:t>
            </a:r>
            <a:endParaRPr lang="zh-CN" altLang="zh-CN" dirty="0"/>
          </a:p>
          <a:p>
            <a:pPr lvl="2"/>
            <a:r>
              <a:rPr lang="zh-CN" altLang="zh-CN" dirty="0" smtClean="0"/>
              <a:t>模块</a:t>
            </a:r>
            <a:r>
              <a:rPr lang="zh-CN" altLang="zh-CN" dirty="0"/>
              <a:t>连续性</a:t>
            </a:r>
            <a:r>
              <a:rPr lang="zh-CN" altLang="zh-CN" dirty="0" smtClean="0"/>
              <a:t>。进行修改</a:t>
            </a:r>
            <a:r>
              <a:rPr lang="zh-CN" altLang="zh-CN" dirty="0"/>
              <a:t>时</a:t>
            </a:r>
            <a:r>
              <a:rPr lang="zh-CN" altLang="zh-CN" dirty="0" smtClean="0"/>
              <a:t>，不要</a:t>
            </a:r>
            <a:r>
              <a:rPr lang="zh-CN" altLang="zh-CN" dirty="0"/>
              <a:t>涉及到</a:t>
            </a:r>
            <a:r>
              <a:rPr lang="zh-CN" altLang="zh-CN" dirty="0" smtClean="0"/>
              <a:t>整个系统，保证</a:t>
            </a:r>
            <a:r>
              <a:rPr lang="zh-CN" altLang="zh-CN" dirty="0"/>
              <a:t>修改后的副作用最小化。</a:t>
            </a:r>
          </a:p>
          <a:p>
            <a:pPr lvl="2"/>
            <a:r>
              <a:rPr lang="zh-CN" altLang="zh-CN" dirty="0" smtClean="0"/>
              <a:t>模块</a:t>
            </a:r>
            <a:r>
              <a:rPr lang="zh-CN" altLang="zh-CN" dirty="0"/>
              <a:t>保护</a:t>
            </a:r>
            <a:r>
              <a:rPr lang="zh-CN" altLang="zh-CN" dirty="0" smtClean="0"/>
              <a:t>。程序模块</a:t>
            </a:r>
            <a:r>
              <a:rPr lang="zh-CN" altLang="zh-CN" dirty="0"/>
              <a:t>出现问题时</a:t>
            </a:r>
            <a:r>
              <a:rPr lang="zh-CN" altLang="zh-CN" dirty="0" smtClean="0"/>
              <a:t>，影响</a:t>
            </a:r>
            <a:r>
              <a:rPr lang="zh-CN" altLang="zh-CN" dirty="0"/>
              <a:t>尽可能控制在</a:t>
            </a:r>
            <a:r>
              <a:rPr lang="zh-CN" altLang="zh-CN" dirty="0" smtClean="0"/>
              <a:t>该模块内部。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9830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软件</a:t>
            </a:r>
            <a:r>
              <a:rPr lang="zh-CN" altLang="zh-CN" b="1" dirty="0"/>
              <a:t>的复用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复用</a:t>
            </a:r>
            <a:r>
              <a:rPr lang="zh-CN" altLang="zh-CN" dirty="0" smtClean="0"/>
              <a:t>指利用</a:t>
            </a:r>
            <a:r>
              <a:rPr lang="zh-CN" altLang="zh-CN" dirty="0"/>
              <a:t>现成的</a:t>
            </a:r>
            <a:r>
              <a:rPr lang="zh-CN" altLang="zh-CN" dirty="0" smtClean="0"/>
              <a:t>东西。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在新</a:t>
            </a:r>
            <a:r>
              <a:rPr lang="zh-CN" altLang="zh-CN" dirty="0"/>
              <a:t>系统中，大部分内容很成熟，只有小部分内容需要创新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成熟</a:t>
            </a:r>
            <a:r>
              <a:rPr lang="zh-CN" altLang="zh-CN" dirty="0"/>
              <a:t>的东西总是比较可靠</a:t>
            </a:r>
            <a:r>
              <a:rPr lang="zh-CN" altLang="zh-CN" dirty="0" smtClean="0"/>
              <a:t>的。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程序设计</a:t>
            </a:r>
            <a:r>
              <a:rPr lang="zh-CN" altLang="zh-CN" dirty="0"/>
              <a:t>专家的口头禅是</a:t>
            </a:r>
            <a:r>
              <a:rPr lang="zh-CN" altLang="zh-CN" dirty="0" smtClean="0"/>
              <a:t>：</a:t>
            </a:r>
            <a:r>
              <a:rPr lang="zh-CN" altLang="zh-CN" b="1" dirty="0" smtClean="0">
                <a:solidFill>
                  <a:srgbClr val="C00000"/>
                </a:solidFill>
              </a:rPr>
              <a:t>请</a:t>
            </a:r>
            <a:r>
              <a:rPr lang="zh-CN" altLang="zh-CN" b="1" dirty="0">
                <a:solidFill>
                  <a:srgbClr val="C00000"/>
                </a:solidFill>
              </a:rPr>
              <a:t>不要再发明相同的车轮子</a:t>
            </a:r>
            <a:r>
              <a:rPr lang="zh-CN" altLang="zh-CN" b="1" dirty="0" smtClean="0">
                <a:solidFill>
                  <a:srgbClr val="C00000"/>
                </a:solidFill>
              </a:rPr>
              <a:t>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构造新软件</a:t>
            </a:r>
            <a:r>
              <a:rPr lang="zh-CN" altLang="zh-CN" dirty="0"/>
              <a:t>系统时</a:t>
            </a:r>
            <a:r>
              <a:rPr lang="zh-CN" altLang="zh-CN" dirty="0" smtClean="0"/>
              <a:t>，直接</a:t>
            </a:r>
            <a:r>
              <a:rPr lang="zh-CN" altLang="zh-CN" dirty="0"/>
              <a:t>使用已有的成熟</a:t>
            </a:r>
            <a:r>
              <a:rPr lang="zh-CN" altLang="zh-CN" dirty="0" smtClean="0"/>
              <a:t>构件。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复用简化</a:t>
            </a:r>
            <a:r>
              <a:rPr lang="zh-CN" altLang="zh-CN" dirty="0"/>
              <a:t>了软件开发过程，减少</a:t>
            </a:r>
            <a:r>
              <a:rPr lang="zh-CN" altLang="zh-CN" dirty="0" smtClean="0"/>
              <a:t>了工作量</a:t>
            </a:r>
            <a:r>
              <a:rPr lang="zh-CN" altLang="zh-CN" dirty="0"/>
              <a:t>与维护</a:t>
            </a:r>
            <a:r>
              <a:rPr lang="zh-CN" altLang="zh-CN" dirty="0" smtClean="0"/>
              <a:t>代价。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一些</a:t>
            </a:r>
            <a:r>
              <a:rPr lang="zh-CN" altLang="zh-CN" dirty="0"/>
              <a:t>基本构件</a:t>
            </a:r>
            <a:r>
              <a:rPr lang="zh-CN" altLang="zh-CN" dirty="0" smtClean="0"/>
              <a:t>经过反复</a:t>
            </a:r>
            <a:r>
              <a:rPr lang="zh-CN" altLang="zh-CN" dirty="0"/>
              <a:t>的使用和验证，具有较高的质量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3821" y="4577931"/>
            <a:ext cx="7517082" cy="1374572"/>
          </a:xfrm>
          <a:prstGeom prst="rect">
            <a:avLst/>
          </a:prstGeom>
          <a:solidFill>
            <a:srgbClr val="00339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如果有人基本上做出了你想要做的东西，你就没必要自己写一个新程序。就算你非写不可，也请尽可能多地利用现有的代码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——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Richard Hill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，惠普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29894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程序设计</a:t>
            </a:r>
            <a:r>
              <a:rPr lang="zh-CN" altLang="zh-CN" b="1" dirty="0"/>
              <a:t>中的细节问题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）影响算法正确性的细节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例如，</a:t>
            </a:r>
            <a:r>
              <a:rPr lang="zh-CN" altLang="zh-CN" dirty="0" smtClean="0"/>
              <a:t>不能</a:t>
            </a:r>
            <a:r>
              <a:rPr lang="zh-CN" altLang="zh-CN" dirty="0"/>
              <a:t>通过</a:t>
            </a:r>
            <a:r>
              <a:rPr lang="zh-CN" altLang="zh-CN" dirty="0" smtClean="0"/>
              <a:t>全部测试数据</a:t>
            </a:r>
            <a:r>
              <a:rPr lang="zh-CN" altLang="zh-CN" dirty="0"/>
              <a:t>，这往往是</a:t>
            </a:r>
            <a:r>
              <a:rPr lang="zh-CN" altLang="zh-CN" dirty="0" smtClean="0"/>
              <a:t>算法细节</a:t>
            </a:r>
            <a:r>
              <a:rPr lang="zh-CN" altLang="zh-CN" dirty="0"/>
              <a:t>处理不当所致。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）影响算法时间复杂度的细节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）导致程序错误的细节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常见细节错误：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书写</a:t>
            </a:r>
            <a:r>
              <a:rPr lang="zh-CN" altLang="zh-CN" dirty="0"/>
              <a:t>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语法</a:t>
            </a:r>
            <a:r>
              <a:rPr lang="zh-CN" altLang="zh-CN" dirty="0"/>
              <a:t>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输入输出</a:t>
            </a:r>
            <a:r>
              <a:rPr lang="zh-CN" altLang="zh-CN" dirty="0"/>
              <a:t>格式错误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数据</a:t>
            </a:r>
            <a:r>
              <a:rPr lang="zh-CN" altLang="zh-CN" dirty="0"/>
              <a:t>范围错误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变量</a:t>
            </a:r>
            <a:r>
              <a:rPr lang="zh-CN" altLang="zh-CN" dirty="0"/>
              <a:t>没有初始化错误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中间</a:t>
            </a:r>
            <a:r>
              <a:rPr lang="zh-CN" altLang="zh-CN" dirty="0"/>
              <a:t>运算越界错误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局部变量</a:t>
            </a:r>
            <a:r>
              <a:rPr lang="zh-CN" altLang="zh-CN" dirty="0"/>
              <a:t>与全局变量</a:t>
            </a:r>
            <a:r>
              <a:rPr lang="zh-CN" altLang="zh-CN" dirty="0" smtClean="0"/>
              <a:t>同名错误，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if–then–else</a:t>
            </a:r>
            <a:r>
              <a:rPr lang="zh-CN" altLang="zh-CN" dirty="0"/>
              <a:t>语句错误等。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673" y="2254323"/>
            <a:ext cx="3670300" cy="2838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9830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机器</a:t>
            </a:r>
            <a:r>
              <a:rPr lang="zh-CN" altLang="zh-CN" dirty="0" smtClean="0"/>
              <a:t>语言。</a:t>
            </a:r>
            <a:endParaRPr lang="en-US" altLang="zh-CN" sz="2000" dirty="0">
              <a:solidFill>
                <a:schemeClr val="dk1"/>
              </a:solidFill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05458" y="1158902"/>
            <a:ext cx="8715375" cy="4667697"/>
            <a:chOff x="905458" y="1158902"/>
            <a:chExt cx="8715375" cy="4667697"/>
          </a:xfrm>
        </p:grpSpPr>
        <p:sp>
          <p:nvSpPr>
            <p:cNvPr id="8" name="矩形 7"/>
            <p:cNvSpPr/>
            <p:nvPr/>
          </p:nvSpPr>
          <p:spPr>
            <a:xfrm>
              <a:off x="905458" y="1158902"/>
              <a:ext cx="4429125" cy="1077913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</a:t>
              </a:r>
              <a:r>
                <a:rPr lang="zh-CN" altLang="en-US" sz="240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部</a:t>
              </a:r>
              <a:r>
                <a:rPr lang="zh-CN" altLang="en-US" sz="2400" smtClean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份示例</a:t>
              </a:r>
              <a:endParaRPr lang="zh-CN" altLang="en-US" sz="2400" dirty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加载（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LOAD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存储（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STORE）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620333" y="1158902"/>
              <a:ext cx="4000500" cy="1077913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暂存器</a:t>
              </a:r>
              <a:r>
                <a:rPr lang="zh-CN" altLang="en-US" sz="240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部</a:t>
              </a:r>
              <a:r>
                <a:rPr lang="zh-CN" altLang="en-US" sz="2400" smtClean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份示例</a:t>
              </a:r>
              <a:endParaRPr lang="en-US" altLang="zh-CN" sz="2400" dirty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暂存器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pPr>
                <a:defRPr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暂存器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05458" y="2344434"/>
              <a:ext cx="6500812" cy="1692275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存储器部</a:t>
              </a:r>
              <a:r>
                <a:rPr lang="zh-CN" altLang="en-US" sz="2400" dirty="0" smtClean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份示例</a:t>
              </a:r>
              <a:endParaRPr lang="en-US" altLang="zh-CN" sz="2400" dirty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000000000000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代表地址为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的存储器</a:t>
              </a: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000000000001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代表地址为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的存储器</a:t>
              </a: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000000010000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代表地址为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的存储器</a:t>
              </a: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100000000000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代表地址为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的存储器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05458" y="4134324"/>
              <a:ext cx="7000875" cy="1692275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339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集成示例</a:t>
              </a:r>
              <a:endParaRPr lang="en-US" altLang="zh-CN" sz="2400" dirty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0000,0000,000000010000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A, 16</a:t>
              </a:r>
            </a:p>
            <a:p>
              <a:pPr>
                <a:defRPr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0000,0001,000000000001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LOAD B, 1</a:t>
              </a:r>
            </a:p>
            <a:p>
              <a:pPr>
                <a:defRPr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0001,0001,000000010000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STORE B, 16</a:t>
              </a:r>
            </a:p>
            <a:p>
              <a:pPr>
                <a:defRPr/>
              </a:pP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0001,0001,000000000001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 </a:t>
              </a:r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STORE B, 1</a:t>
              </a:r>
            </a:p>
          </p:txBody>
        </p:sp>
        <p:sp>
          <p:nvSpPr>
            <p:cNvPr id="12" name="右箭头 11"/>
            <p:cNvSpPr/>
            <p:nvPr/>
          </p:nvSpPr>
          <p:spPr>
            <a:xfrm rot="5400000">
              <a:off x="7152420" y="3598431"/>
              <a:ext cx="3365250" cy="857256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3984414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2.4.4  </a:t>
            </a:r>
            <a:r>
              <a:rPr lang="zh-CN" altLang="en-US" smtClean="0"/>
              <a:t>软件设计方法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6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自动程序设计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从</a:t>
            </a:r>
            <a:r>
              <a:rPr lang="zh-CN" altLang="zh-CN" dirty="0"/>
              <a:t>某种意义上说，</a:t>
            </a:r>
            <a:r>
              <a:rPr lang="zh-CN" altLang="zh-CN" dirty="0" smtClean="0"/>
              <a:t>编译程序就是在做“自动程序设计”</a:t>
            </a:r>
            <a:r>
              <a:rPr lang="zh-CN" altLang="zh-CN" dirty="0"/>
              <a:t>的工作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）规格说明</a:t>
            </a:r>
            <a:r>
              <a:rPr lang="zh-CN" altLang="zh-CN" dirty="0" smtClean="0"/>
              <a:t>。需要</a:t>
            </a:r>
            <a:r>
              <a:rPr lang="zh-CN" altLang="zh-CN" dirty="0"/>
              <a:t>什么样的程序，要求这一程序做什么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）目标语言</a:t>
            </a:r>
            <a:r>
              <a:rPr lang="zh-CN" altLang="zh-CN" dirty="0" smtClean="0"/>
              <a:t>。系统</a:t>
            </a:r>
            <a:r>
              <a:rPr lang="zh-CN" altLang="zh-CN" dirty="0"/>
              <a:t>最后构造成的程序</a:t>
            </a:r>
            <a:r>
              <a:rPr lang="zh-CN" altLang="zh-CN" dirty="0" smtClean="0"/>
              <a:t>语言</a:t>
            </a:r>
            <a:r>
              <a:rPr lang="zh-CN" altLang="en-US" dirty="0" smtClean="0"/>
              <a:t>，如，</a:t>
            </a:r>
            <a:r>
              <a:rPr lang="en-US" altLang="zh-CN" dirty="0" smtClean="0"/>
              <a:t>LISP</a:t>
            </a:r>
            <a:r>
              <a:rPr lang="zh-CN" altLang="zh-CN" dirty="0"/>
              <a:t>、</a:t>
            </a:r>
            <a:r>
              <a:rPr lang="en-US" altLang="zh-CN" dirty="0"/>
              <a:t>PL/I</a:t>
            </a:r>
            <a:r>
              <a:rPr lang="zh-CN" altLang="zh-CN" dirty="0"/>
              <a:t>、</a:t>
            </a:r>
            <a:r>
              <a:rPr lang="en-US" altLang="zh-CN" dirty="0"/>
              <a:t>GPSS</a:t>
            </a:r>
            <a:r>
              <a:rPr lang="zh-CN" altLang="zh-CN" dirty="0" smtClean="0"/>
              <a:t>等。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）应用范围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）采用方法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如，</a:t>
            </a:r>
            <a:r>
              <a:rPr lang="zh-CN" altLang="zh-CN" dirty="0" smtClean="0"/>
              <a:t>定理证明</a:t>
            </a:r>
            <a:r>
              <a:rPr lang="zh-CN" altLang="zh-CN" dirty="0"/>
              <a:t>、程序变换、</a:t>
            </a:r>
            <a:r>
              <a:rPr lang="zh-CN" altLang="zh-CN" dirty="0" smtClean="0"/>
              <a:t>知识工程等。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自动程序设计目前处于</a:t>
            </a:r>
            <a:r>
              <a:rPr lang="zh-CN" altLang="zh-CN" dirty="0"/>
              <a:t>初步阶段，已</a:t>
            </a:r>
            <a:r>
              <a:rPr lang="zh-CN" altLang="zh-CN" dirty="0" smtClean="0"/>
              <a:t>有一些实验性系统。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334" y="4306974"/>
            <a:ext cx="3983665" cy="2551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9830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软件</a:t>
            </a:r>
            <a:r>
              <a:rPr lang="zh-CN" altLang="en-US" smtClean="0"/>
              <a:t>的</a:t>
            </a:r>
            <a:r>
              <a:rPr lang="zh-CN" altLang="zh-CN" smtClean="0"/>
              <a:t>“</a:t>
            </a:r>
            <a:r>
              <a:rPr lang="zh-CN" altLang="zh-CN" b="1" smtClean="0">
                <a:solidFill>
                  <a:srgbClr val="C00000"/>
                </a:solidFill>
              </a:rPr>
              <a:t>生命周期</a:t>
            </a:r>
            <a:r>
              <a:rPr lang="zh-CN" altLang="zh-CN" smtClean="0"/>
              <a:t>”</a:t>
            </a:r>
            <a:endParaRPr lang="en-US" altLang="zh-CN" smtClean="0"/>
          </a:p>
          <a:p>
            <a:pPr lvl="2"/>
            <a:r>
              <a:rPr lang="zh-CN" altLang="zh-CN" smtClean="0"/>
              <a:t>制定</a:t>
            </a:r>
            <a:r>
              <a:rPr lang="zh-CN" altLang="zh-CN"/>
              <a:t>计划</a:t>
            </a:r>
            <a:r>
              <a:rPr lang="zh-CN" altLang="zh-CN" smtClean="0"/>
              <a:t>，</a:t>
            </a:r>
            <a:endParaRPr lang="en-US" altLang="zh-CN" smtClean="0"/>
          </a:p>
          <a:p>
            <a:pPr lvl="2"/>
            <a:r>
              <a:rPr lang="zh-CN" altLang="zh-CN" smtClean="0"/>
              <a:t>需求分析，</a:t>
            </a:r>
            <a:endParaRPr lang="en-US" altLang="zh-CN" smtClean="0"/>
          </a:p>
          <a:p>
            <a:pPr lvl="2"/>
            <a:r>
              <a:rPr lang="zh-CN" altLang="zh-CN" smtClean="0"/>
              <a:t>设计，</a:t>
            </a:r>
            <a:endParaRPr lang="en-US" altLang="zh-CN" smtClean="0"/>
          </a:p>
          <a:p>
            <a:pPr lvl="2"/>
            <a:r>
              <a:rPr lang="zh-CN" altLang="zh-CN" smtClean="0"/>
              <a:t>编码，</a:t>
            </a:r>
            <a:endParaRPr lang="en-US" altLang="zh-CN" smtClean="0"/>
          </a:p>
          <a:p>
            <a:pPr lvl="2"/>
            <a:r>
              <a:rPr lang="zh-CN" altLang="zh-CN" smtClean="0"/>
              <a:t>测试，</a:t>
            </a:r>
            <a:endParaRPr lang="en-US" altLang="zh-CN" smtClean="0"/>
          </a:p>
          <a:p>
            <a:pPr lvl="2"/>
            <a:r>
              <a:rPr lang="zh-CN" altLang="zh-CN" smtClean="0"/>
              <a:t>运行</a:t>
            </a:r>
            <a:r>
              <a:rPr lang="zh-CN" altLang="zh-CN"/>
              <a:t>和维护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软件开发模型类型：</a:t>
            </a:r>
            <a:endParaRPr lang="en-US" altLang="zh-CN" smtClean="0"/>
          </a:p>
          <a:p>
            <a:pPr lvl="2"/>
            <a:r>
              <a:rPr lang="zh-CN" altLang="zh-CN" smtClean="0"/>
              <a:t>以</a:t>
            </a:r>
            <a:r>
              <a:rPr lang="zh-CN" altLang="zh-CN"/>
              <a:t>软件需求为前提的</a:t>
            </a:r>
            <a:r>
              <a:rPr lang="zh-CN" altLang="zh-CN" b="1" smtClean="0">
                <a:solidFill>
                  <a:srgbClr val="C00000"/>
                </a:solidFill>
              </a:rPr>
              <a:t>瀑布模型</a:t>
            </a:r>
            <a:r>
              <a:rPr lang="zh-CN" altLang="en-US" b="1" smtClean="0">
                <a:solidFill>
                  <a:srgbClr val="C00000"/>
                </a:solidFill>
              </a:rPr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 b="1"/>
              <a:t>渐进式开发</a:t>
            </a:r>
            <a:r>
              <a:rPr lang="zh-CN" altLang="zh-CN" b="1" smtClean="0"/>
              <a:t>模型</a:t>
            </a:r>
            <a:r>
              <a:rPr lang="zh-CN" altLang="en-US" b="1" smtClean="0"/>
              <a:t>，</a:t>
            </a:r>
            <a:r>
              <a:rPr lang="zh-CN" altLang="zh-CN" smtClean="0"/>
              <a:t>如</a:t>
            </a:r>
            <a:r>
              <a:rPr lang="zh-CN" altLang="en-US" smtClean="0"/>
              <a:t>，</a:t>
            </a:r>
            <a:r>
              <a:rPr lang="zh-CN" altLang="zh-CN" smtClean="0"/>
              <a:t>螺旋</a:t>
            </a:r>
            <a:r>
              <a:rPr lang="zh-CN" altLang="zh-CN"/>
              <a:t>模型、增量模型</a:t>
            </a:r>
            <a:r>
              <a:rPr lang="zh-CN" altLang="zh-CN" smtClean="0"/>
              <a:t>等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以</a:t>
            </a:r>
            <a:r>
              <a:rPr lang="zh-CN" altLang="zh-CN"/>
              <a:t>形式化开发方法为基础的变换模型</a:t>
            </a:r>
            <a:r>
              <a:rPr lang="zh-CN" altLang="en-US"/>
              <a:t>。</a:t>
            </a:r>
            <a:endParaRPr lang="en-US" altLang="zh-CN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敏捷</a:t>
            </a:r>
            <a:r>
              <a:rPr lang="zh-CN" altLang="zh-CN" b="1">
                <a:solidFill>
                  <a:srgbClr val="C00000"/>
                </a:solidFill>
              </a:rPr>
              <a:t>开发方法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813" y="627323"/>
            <a:ext cx="5913857" cy="34403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9830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、瀑布模型</a:t>
            </a:r>
            <a:endParaRPr lang="zh-CN" altLang="en-US" b="1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核心思想：将</a:t>
            </a:r>
            <a:r>
              <a:rPr lang="zh-CN" altLang="en-US" dirty="0"/>
              <a:t>开发划分为一些基本</a:t>
            </a:r>
            <a:r>
              <a:rPr lang="zh-CN" altLang="en-US" dirty="0" smtClean="0"/>
              <a:t>活动；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</a:t>
            </a:r>
            <a:r>
              <a:rPr lang="zh-CN" altLang="en-US" dirty="0"/>
              <a:t>：制定计划，需求分析，软件设计，程序编写，程序测试，软件运行和维护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632" y="2081076"/>
            <a:ext cx="8747263" cy="40444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13927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瀑布模型</a:t>
            </a:r>
            <a:r>
              <a:rPr lang="zh-CN" altLang="en-US"/>
              <a:t>是最早出现的软件开发</a:t>
            </a:r>
            <a:r>
              <a:rPr lang="zh-CN" altLang="en-US" smtClean="0"/>
              <a:t>模型；</a:t>
            </a:r>
            <a:endParaRPr lang="en-US" altLang="zh-CN" smtClean="0"/>
          </a:p>
          <a:p>
            <a:pPr lvl="1"/>
            <a:r>
              <a:rPr lang="zh-CN" altLang="en-US" smtClean="0"/>
              <a:t>瀑布模型</a:t>
            </a:r>
            <a:r>
              <a:rPr lang="zh-CN" altLang="en-US"/>
              <a:t>有利于大型软件开发过程中人员的组织和</a:t>
            </a:r>
            <a:r>
              <a:rPr lang="zh-CN" altLang="en-US" smtClean="0"/>
              <a:t>管理。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瀑布模型的缺陷</a:t>
            </a:r>
            <a:endParaRPr lang="zh-CN" altLang="en-US"/>
          </a:p>
          <a:p>
            <a:pPr lvl="2"/>
            <a:r>
              <a:rPr lang="zh-CN" altLang="en-US" smtClean="0"/>
              <a:t>开发成果未完成时</a:t>
            </a:r>
            <a:r>
              <a:rPr lang="zh-CN" altLang="en-US"/>
              <a:t>，用户无法看到软件的</a:t>
            </a:r>
            <a:r>
              <a:rPr lang="zh-CN" altLang="en-US" smtClean="0"/>
              <a:t>效果，这样增加了风险。</a:t>
            </a:r>
            <a:endParaRPr lang="en-US" altLang="zh-CN" smtClean="0"/>
          </a:p>
          <a:p>
            <a:pPr lvl="2"/>
            <a:r>
              <a:rPr lang="zh-CN" altLang="en-US" smtClean="0"/>
              <a:t>前</a:t>
            </a:r>
            <a:r>
              <a:rPr lang="zh-CN" altLang="en-US"/>
              <a:t>期末发现的</a:t>
            </a:r>
            <a:r>
              <a:rPr lang="zh-CN" altLang="en-US" smtClean="0"/>
              <a:t>错误，在后面可能</a:t>
            </a:r>
            <a:r>
              <a:rPr lang="zh-CN" altLang="en-US"/>
              <a:t>会扩散</a:t>
            </a:r>
            <a:r>
              <a:rPr lang="zh-CN" altLang="en-US" smtClean="0"/>
              <a:t>，造成</a:t>
            </a:r>
            <a:r>
              <a:rPr lang="zh-CN" altLang="en-US"/>
              <a:t>整个</a:t>
            </a:r>
            <a:r>
              <a:rPr lang="zh-CN" altLang="en-US" smtClean="0"/>
              <a:t>软件开发</a:t>
            </a:r>
            <a:r>
              <a:rPr lang="zh-CN" altLang="en-US"/>
              <a:t>失败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en-US" smtClean="0"/>
              <a:t>软件</a:t>
            </a:r>
            <a:r>
              <a:rPr lang="zh-CN" altLang="en-US"/>
              <a:t>需求分析阶段，完全确定用户的所有需求较为</a:t>
            </a:r>
            <a:r>
              <a:rPr lang="zh-CN" altLang="en-US" smtClean="0"/>
              <a:t>困难。</a:t>
            </a:r>
            <a:endParaRPr lang="zh-CN" altLang="en-US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93" y="3324446"/>
            <a:ext cx="7067107" cy="353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308278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螺旋</a:t>
            </a:r>
            <a:r>
              <a:rPr lang="zh-CN" altLang="zh-CN" b="1" dirty="0"/>
              <a:t>模型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采用</a:t>
            </a:r>
            <a:r>
              <a:rPr lang="zh-CN" altLang="zh-CN" dirty="0" smtClean="0"/>
              <a:t>周期性方法</a:t>
            </a:r>
            <a:r>
              <a:rPr lang="zh-CN" altLang="zh-CN" dirty="0"/>
              <a:t>进行</a:t>
            </a:r>
            <a:r>
              <a:rPr lang="zh-CN" altLang="zh-CN" dirty="0" smtClean="0"/>
              <a:t>软件开发</a:t>
            </a:r>
            <a:r>
              <a:rPr lang="en-US" altLang="zh-CN" dirty="0" smtClean="0"/>
              <a:t>(</a:t>
            </a:r>
            <a:r>
              <a:rPr lang="zh-CN" altLang="zh-CN" dirty="0" smtClean="0"/>
              <a:t>也</a:t>
            </a:r>
            <a:r>
              <a:rPr lang="zh-CN" altLang="zh-CN" dirty="0"/>
              <a:t>称为</a:t>
            </a:r>
            <a:r>
              <a:rPr lang="zh-CN" altLang="zh-CN" dirty="0">
                <a:solidFill>
                  <a:srgbClr val="C00000"/>
                </a:solidFill>
              </a:rPr>
              <a:t>快速</a:t>
            </a:r>
            <a:r>
              <a:rPr lang="zh-CN" altLang="zh-CN" dirty="0" smtClean="0">
                <a:solidFill>
                  <a:srgbClr val="C00000"/>
                </a:solidFill>
              </a:rPr>
              <a:t>原型法</a:t>
            </a:r>
            <a:r>
              <a:rPr lang="en-US" altLang="zh-CN" dirty="0" smtClean="0">
                <a:solidFill>
                  <a:srgbClr val="C00000"/>
                </a:solidFill>
              </a:rPr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基本方法：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在项目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每个阶段</a:t>
            </a:r>
            <a:r>
              <a:rPr lang="zh-CN" altLang="zh-CN" dirty="0"/>
              <a:t>使用瀑布模型</a:t>
            </a:r>
            <a:r>
              <a:rPr lang="zh-CN" altLang="zh-CN" dirty="0" smtClean="0"/>
              <a:t>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每个周期包括</a:t>
            </a:r>
            <a:r>
              <a:rPr lang="zh-CN" altLang="zh-CN" dirty="0"/>
              <a:t>：</a:t>
            </a:r>
            <a:r>
              <a:rPr lang="zh-CN" altLang="zh-CN" dirty="0">
                <a:solidFill>
                  <a:srgbClr val="C00000"/>
                </a:solidFill>
              </a:rPr>
              <a:t>需求定义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C00000"/>
                </a:solidFill>
              </a:rPr>
              <a:t>风险分析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C00000"/>
                </a:solidFill>
              </a:rPr>
              <a:t>工程实现</a:t>
            </a:r>
            <a:r>
              <a:rPr lang="zh-CN" altLang="zh-CN" dirty="0"/>
              <a:t>和</a:t>
            </a:r>
            <a:r>
              <a:rPr lang="zh-CN" altLang="zh-CN" dirty="0" smtClean="0">
                <a:solidFill>
                  <a:srgbClr val="C00000"/>
                </a:solidFill>
              </a:rPr>
              <a:t>评审</a:t>
            </a:r>
            <a:r>
              <a:rPr lang="zh-CN" altLang="zh-CN" dirty="0" smtClean="0"/>
              <a:t>阶段。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</a:t>
            </a:r>
            <a:r>
              <a:rPr lang="en-US" altLang="zh-CN" dirty="0"/>
              <a:t>4</a:t>
            </a:r>
            <a:r>
              <a:rPr lang="zh-CN" altLang="zh-CN" dirty="0"/>
              <a:t>个阶段迭代进行，开发过程每迭代一次，</a:t>
            </a:r>
            <a:r>
              <a:rPr lang="zh-CN" altLang="zh-CN" dirty="0" smtClean="0"/>
              <a:t>软件开发前进</a:t>
            </a:r>
            <a:r>
              <a:rPr lang="zh-CN" altLang="zh-CN" dirty="0"/>
              <a:t>一个层次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螺旋</a:t>
            </a:r>
            <a:r>
              <a:rPr lang="zh-CN" altLang="zh-CN" dirty="0"/>
              <a:t>模型适用于庞大、复杂并具有高风险的系统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模型缺点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未能及时标识风险，将造成重大损失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过多</a:t>
            </a:r>
            <a:r>
              <a:rPr lang="zh-CN" altLang="zh-CN" dirty="0"/>
              <a:t>的迭代次数会增加开发成本，延迟产品提交时间。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22431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螺旋模型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" y="1392865"/>
            <a:ext cx="12192001" cy="5465135"/>
            <a:chOff x="-1" y="1392865"/>
            <a:chExt cx="12192001" cy="546513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92865"/>
              <a:ext cx="12192000" cy="5465135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30451"/>
              <a:ext cx="7291055" cy="5227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343935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增量</a:t>
            </a:r>
            <a:r>
              <a:rPr lang="zh-CN" altLang="zh-CN" b="1"/>
              <a:t>模型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第一</a:t>
            </a:r>
            <a:r>
              <a:rPr lang="zh-CN" altLang="zh-CN"/>
              <a:t>个</a:t>
            </a:r>
            <a:r>
              <a:rPr lang="zh-CN" altLang="zh-CN" smtClean="0"/>
              <a:t>增量是</a:t>
            </a:r>
            <a:r>
              <a:rPr lang="zh-CN" altLang="zh-CN"/>
              <a:t>产品的核心</a:t>
            </a:r>
            <a:r>
              <a:rPr lang="zh-CN" altLang="zh-CN" smtClean="0"/>
              <a:t>，它实现系统</a:t>
            </a:r>
            <a:r>
              <a:rPr lang="zh-CN" altLang="zh-CN"/>
              <a:t>的基本</a:t>
            </a:r>
            <a:r>
              <a:rPr lang="zh-CN" altLang="zh-CN" smtClean="0"/>
              <a:t>需求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客户</a:t>
            </a:r>
            <a:r>
              <a:rPr lang="zh-CN" altLang="zh-CN"/>
              <a:t>对每一个</a:t>
            </a:r>
            <a:r>
              <a:rPr lang="zh-CN" altLang="zh-CN" smtClean="0"/>
              <a:t>增量使用</a:t>
            </a:r>
            <a:r>
              <a:rPr lang="zh-CN" altLang="zh-CN"/>
              <a:t>和评估</a:t>
            </a:r>
            <a:r>
              <a:rPr lang="zh-CN" altLang="zh-CN" smtClean="0"/>
              <a:t>，作为</a:t>
            </a:r>
            <a:r>
              <a:rPr lang="zh-CN" altLang="zh-CN"/>
              <a:t>下一个</a:t>
            </a:r>
            <a:r>
              <a:rPr lang="zh-CN" altLang="zh-CN" smtClean="0"/>
              <a:t>增量的</a:t>
            </a:r>
            <a:r>
              <a:rPr lang="zh-CN" altLang="en-US" smtClean="0"/>
              <a:t>改进意见；</a:t>
            </a:r>
            <a:endParaRPr lang="en-US" altLang="zh-CN" smtClean="0"/>
          </a:p>
          <a:p>
            <a:pPr lvl="1"/>
            <a:r>
              <a:rPr lang="zh-CN" altLang="zh-CN" smtClean="0"/>
              <a:t>每个</a:t>
            </a:r>
            <a:r>
              <a:rPr lang="zh-CN" altLang="zh-CN"/>
              <a:t>增量发布后不断重复，直到产生了最终的完善产品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刚</a:t>
            </a:r>
            <a:r>
              <a:rPr lang="zh-CN" altLang="zh-CN"/>
              <a:t>开始不用投入大量的人力资源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增量</a:t>
            </a:r>
            <a:r>
              <a:rPr lang="zh-CN" altLang="zh-CN"/>
              <a:t>能够有计划地管理技术风险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1"/>
            <a:r>
              <a:rPr lang="zh-CN" altLang="zh-CN" smtClean="0"/>
              <a:t>缺点：</a:t>
            </a:r>
            <a:endParaRPr lang="en-US" altLang="zh-CN" smtClean="0"/>
          </a:p>
          <a:p>
            <a:pPr lvl="2"/>
            <a:r>
              <a:rPr lang="zh-CN" altLang="zh-CN" smtClean="0"/>
              <a:t>如果增量之间</a:t>
            </a:r>
            <a:r>
              <a:rPr lang="zh-CN" altLang="zh-CN"/>
              <a:t>的关系没有处理好</a:t>
            </a:r>
            <a:r>
              <a:rPr lang="zh-CN" altLang="zh-CN" smtClean="0"/>
              <a:t>，会</a:t>
            </a:r>
            <a:r>
              <a:rPr lang="zh-CN" altLang="zh-CN"/>
              <a:t>导致系统</a:t>
            </a:r>
            <a:r>
              <a:rPr lang="zh-CN" altLang="zh-CN" smtClean="0"/>
              <a:t>的重新</a:t>
            </a:r>
            <a:r>
              <a:rPr lang="zh-CN" altLang="zh-CN"/>
              <a:t>建立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这种</a:t>
            </a:r>
            <a:r>
              <a:rPr lang="zh-CN" altLang="zh-CN"/>
              <a:t>模型较适应于需求经常改变的软件开发过程。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22431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增量模型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83" y="1111827"/>
            <a:ext cx="10058400" cy="4270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8485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3074" y="3476847"/>
            <a:ext cx="10328926" cy="33811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、敏捷</a:t>
            </a:r>
            <a:r>
              <a:rPr lang="zh-CN" altLang="en-US" b="1" dirty="0"/>
              <a:t>开发方法</a:t>
            </a:r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敏捷方法特征：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强调</a:t>
            </a:r>
            <a:r>
              <a:rPr lang="zh-CN" altLang="en-US" dirty="0"/>
              <a:t>适应性而非</a:t>
            </a:r>
            <a:r>
              <a:rPr lang="zh-CN" altLang="en-US" dirty="0" smtClean="0"/>
              <a:t>预测性；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强调</a:t>
            </a:r>
            <a:r>
              <a:rPr lang="zh-CN" altLang="en-US" dirty="0"/>
              <a:t>以人为中心而不是以流程为</a:t>
            </a:r>
            <a:r>
              <a:rPr lang="zh-CN" altLang="en-US" dirty="0" smtClean="0"/>
              <a:t>中心；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强调</a:t>
            </a:r>
            <a:r>
              <a:rPr lang="zh-CN" altLang="en-US" dirty="0"/>
              <a:t>对变化的</a:t>
            </a:r>
            <a:r>
              <a:rPr lang="zh-CN" altLang="en-US" dirty="0" smtClean="0"/>
              <a:t>适应；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强调程序员与</a:t>
            </a:r>
            <a:r>
              <a:rPr lang="zh-CN" altLang="en-US" dirty="0"/>
              <a:t>业务专家之间的紧密</a:t>
            </a:r>
            <a:r>
              <a:rPr lang="zh-CN" altLang="en-US" dirty="0" smtClean="0"/>
              <a:t>协作；</a:t>
            </a:r>
            <a:endParaRPr lang="en-US" altLang="zh-CN" dirty="0" smtClean="0"/>
          </a:p>
          <a:p>
            <a:pPr lvl="2"/>
            <a:r>
              <a:rPr lang="zh-CN" altLang="en-US" dirty="0"/>
              <a:t>强调</a:t>
            </a:r>
            <a:r>
              <a:rPr lang="zh-CN" altLang="en-US" dirty="0" smtClean="0"/>
              <a:t>面对面</a:t>
            </a:r>
            <a:r>
              <a:rPr lang="zh-CN" altLang="en-US" dirty="0"/>
              <a:t>的</a:t>
            </a:r>
            <a:r>
              <a:rPr lang="zh-CN" altLang="en-US" dirty="0" smtClean="0"/>
              <a:t>沟通；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强调频繁</a:t>
            </a:r>
            <a:r>
              <a:rPr lang="zh-CN" altLang="en-US" dirty="0"/>
              <a:t>交付新的软件版本，很好地适应需求</a:t>
            </a:r>
            <a:r>
              <a:rPr lang="zh-CN" altLang="en-US" dirty="0" smtClean="0"/>
              <a:t>变化；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注重</a:t>
            </a:r>
            <a:r>
              <a:rPr lang="zh-CN" altLang="en-US" dirty="0"/>
              <a:t>软件开发中人的作用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92094" y="1745673"/>
            <a:ext cx="3705101" cy="1009404"/>
          </a:xfrm>
          <a:prstGeom prst="rect">
            <a:avLst/>
          </a:prstGeom>
          <a:solidFill>
            <a:srgbClr val="00339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拼命干活无法取代理解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H.H.Williams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，加州奥克兰</a:t>
            </a:r>
          </a:p>
        </p:txBody>
      </p:sp>
    </p:spTree>
    <p:extLst>
      <p:ext uri="{BB962C8B-B14F-4D97-AF65-F5344CB8AC3E}">
        <p14:creationId xmlns="" xmlns:p14="http://schemas.microsoft.com/office/powerpoint/2010/main" val="3422431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 smtClean="0"/>
              <a:t>敏捷开发基本原则</a:t>
            </a:r>
            <a:r>
              <a:rPr lang="zh-CN" altLang="en-US" dirty="0"/>
              <a:t>：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）最</a:t>
            </a:r>
            <a:r>
              <a:rPr lang="zh-CN" altLang="en-US" dirty="0" smtClean="0"/>
              <a:t>优先的是尽早</a:t>
            </a:r>
            <a:r>
              <a:rPr lang="zh-CN" altLang="en-US" dirty="0"/>
              <a:t>的、持续的交付有价值的</a:t>
            </a:r>
            <a:r>
              <a:rPr lang="zh-CN" altLang="en-US" dirty="0" smtClean="0"/>
              <a:t>软件，使</a:t>
            </a:r>
            <a:r>
              <a:rPr lang="zh-CN" altLang="en-US" dirty="0"/>
              <a:t>客户满意。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）即使</a:t>
            </a:r>
            <a:r>
              <a:rPr lang="zh-CN" altLang="en-US" dirty="0" smtClean="0"/>
              <a:t>在软件开发</a:t>
            </a:r>
            <a:r>
              <a:rPr lang="zh-CN" altLang="en-US" dirty="0"/>
              <a:t>后期，也欢迎改变</a:t>
            </a:r>
            <a:r>
              <a:rPr lang="zh-CN" altLang="en-US" dirty="0" smtClean="0"/>
              <a:t>用户需求。</a:t>
            </a:r>
            <a:endParaRPr lang="zh-CN" altLang="en-US" dirty="0"/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 smtClean="0"/>
              <a:t>）软件交付</a:t>
            </a:r>
            <a:r>
              <a:rPr lang="zh-CN" altLang="en-US" dirty="0"/>
              <a:t>的时间间隔越短越好。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）要求</a:t>
            </a:r>
            <a:r>
              <a:rPr lang="zh-CN" altLang="en-US" dirty="0"/>
              <a:t>尽可能少的文档，</a:t>
            </a:r>
            <a:r>
              <a:rPr lang="zh-CN" altLang="en-US" dirty="0" smtClean="0"/>
              <a:t>最基本的文档是</a:t>
            </a:r>
            <a:r>
              <a:rPr lang="zh-CN" altLang="en-US" dirty="0"/>
              <a:t>程序代码。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 smtClean="0"/>
              <a:t>）业务</a:t>
            </a:r>
            <a:r>
              <a:rPr lang="zh-CN" altLang="en-US" dirty="0"/>
              <a:t>人员和开发人员必须天天在一起工作。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 smtClean="0"/>
              <a:t>）程序员</a:t>
            </a:r>
            <a:r>
              <a:rPr lang="zh-CN" altLang="en-US" dirty="0"/>
              <a:t>不能通过文档交流，应当面对面的实时交流。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</a:t>
            </a:r>
            <a:r>
              <a:rPr lang="zh-CN" altLang="en-US" dirty="0"/>
              <a:t>）每隔一定时间，团队需要对开发工作进行反省，并相应地调整自己的行为。</a:t>
            </a:r>
          </a:p>
          <a:p>
            <a:pPr marL="360000" lvl="2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）确定开发中的瓶径，对于瓶径处的工作应该尽量</a:t>
            </a:r>
            <a:r>
              <a:rPr lang="zh-CN" altLang="en-US" dirty="0" smtClean="0"/>
              <a:t>加快。</a:t>
            </a:r>
            <a:endParaRPr lang="zh-CN" altLang="en-US" dirty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敏捷开发的局限性：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不适宜那些</a:t>
            </a:r>
            <a:r>
              <a:rPr lang="zh-CN" altLang="en-US" dirty="0"/>
              <a:t>需求不</a:t>
            </a:r>
            <a:r>
              <a:rPr lang="zh-CN" altLang="en-US" dirty="0" smtClean="0"/>
              <a:t>明确的项目；</a:t>
            </a:r>
            <a:endParaRPr lang="en-US" altLang="zh-CN" dirty="0" smtClean="0"/>
          </a:p>
          <a:p>
            <a:pPr lvl="2"/>
            <a:r>
              <a:rPr lang="zh-CN" altLang="en-US" dirty="0"/>
              <a:t>不适宜</a:t>
            </a:r>
            <a:r>
              <a:rPr lang="zh-CN" altLang="en-US" dirty="0" smtClean="0"/>
              <a:t>优先权</a:t>
            </a:r>
            <a:r>
              <a:rPr lang="zh-CN" altLang="en-US" dirty="0"/>
              <a:t>不</a:t>
            </a:r>
            <a:r>
              <a:rPr lang="zh-CN" altLang="en-US" dirty="0" smtClean="0"/>
              <a:t>清楚的项目；</a:t>
            </a:r>
            <a:endParaRPr lang="en-US" altLang="zh-CN" dirty="0" smtClean="0"/>
          </a:p>
          <a:p>
            <a:pPr lvl="2"/>
            <a:r>
              <a:rPr lang="zh-CN" altLang="en-US" dirty="0"/>
              <a:t>不</a:t>
            </a:r>
            <a:r>
              <a:rPr lang="zh-CN" altLang="en-US" dirty="0" smtClean="0"/>
              <a:t>适宜在</a:t>
            </a:r>
            <a:r>
              <a:rPr lang="zh-CN" altLang="en-US" dirty="0"/>
              <a:t>“较快、较便宜、较优</a:t>
            </a:r>
            <a:r>
              <a:rPr lang="zh-CN" altLang="en-US" dirty="0" smtClean="0"/>
              <a:t>”中</a:t>
            </a:r>
            <a:r>
              <a:rPr lang="zh-CN" altLang="en-US" dirty="0"/>
              <a:t>不能确定优先级的</a:t>
            </a:r>
            <a:r>
              <a:rPr lang="zh-CN" altLang="en-US" dirty="0" smtClean="0"/>
              <a:t>项目。</a:t>
            </a:r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34506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）汇编语言</a:t>
            </a:r>
          </a:p>
          <a:p>
            <a:pPr lvl="2"/>
            <a:r>
              <a:rPr lang="zh-CN" altLang="zh-CN" dirty="0"/>
              <a:t>汇编语言</a:t>
            </a:r>
            <a:r>
              <a:rPr lang="zh-CN" altLang="zh-CN" dirty="0" smtClean="0"/>
              <a:t>是</a:t>
            </a:r>
            <a:r>
              <a:rPr lang="zh-CN" altLang="zh-CN" dirty="0"/>
              <a:t>用简单符号</a:t>
            </a:r>
            <a:r>
              <a:rPr lang="zh-CN" altLang="zh-CN" sz="1800" dirty="0"/>
              <a:t>（</a:t>
            </a:r>
            <a:r>
              <a:rPr lang="zh-CN" altLang="zh-CN" sz="1800" dirty="0">
                <a:solidFill>
                  <a:srgbClr val="C00000"/>
                </a:solidFill>
              </a:rPr>
              <a:t>助记符</a:t>
            </a:r>
            <a:r>
              <a:rPr lang="zh-CN" altLang="zh-CN" sz="1800" dirty="0"/>
              <a:t>）</a:t>
            </a:r>
            <a:r>
              <a:rPr lang="zh-CN" altLang="zh-CN" dirty="0" smtClean="0"/>
              <a:t>表示二进制代码指令的语言。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汇编语言</a:t>
            </a:r>
            <a:r>
              <a:rPr lang="zh-CN" altLang="zh-CN" dirty="0">
                <a:solidFill>
                  <a:srgbClr val="C00000"/>
                </a:solidFill>
              </a:rPr>
              <a:t>与机器语言本质</a:t>
            </a:r>
            <a:r>
              <a:rPr lang="zh-CN" altLang="zh-CN" dirty="0" smtClean="0">
                <a:solidFill>
                  <a:srgbClr val="C00000"/>
                </a:solidFill>
              </a:rPr>
              <a:t>上相同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不同</a:t>
            </a:r>
            <a:r>
              <a:rPr lang="en-US" altLang="zh-CN" dirty="0" smtClean="0"/>
              <a:t>CPU</a:t>
            </a:r>
            <a:r>
              <a:rPr lang="zh-CN" altLang="zh-CN" sz="1800" dirty="0"/>
              <a:t>（如</a:t>
            </a:r>
            <a:r>
              <a:rPr lang="en-US" altLang="zh-CN" sz="1800" dirty="0"/>
              <a:t>ARM</a:t>
            </a:r>
            <a:r>
              <a:rPr lang="zh-CN" altLang="zh-CN" sz="1800" dirty="0"/>
              <a:t>与</a:t>
            </a:r>
            <a:r>
              <a:rPr lang="en-US" altLang="zh-CN" sz="1800" dirty="0"/>
              <a:t>Intel</a:t>
            </a:r>
            <a:r>
              <a:rPr lang="zh-CN" altLang="zh-CN" sz="1800" dirty="0"/>
              <a:t>的</a:t>
            </a:r>
            <a:r>
              <a:rPr lang="en-US" altLang="zh-CN" sz="1800" dirty="0"/>
              <a:t>CPU</a:t>
            </a:r>
            <a:r>
              <a:rPr lang="zh-CN" altLang="zh-CN" sz="1800" dirty="0"/>
              <a:t>）</a:t>
            </a:r>
            <a:r>
              <a:rPr lang="zh-CN" altLang="zh-CN" dirty="0"/>
              <a:t>的机器指令不同</a:t>
            </a:r>
            <a:r>
              <a:rPr lang="zh-CN" altLang="zh-CN" dirty="0" smtClean="0"/>
              <a:t>，它们</a:t>
            </a:r>
            <a:r>
              <a:rPr lang="zh-CN" altLang="zh-CN" dirty="0"/>
              <a:t>的汇编语言也不同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80" y="2151387"/>
            <a:ext cx="6257777" cy="470661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797059" y="6290700"/>
            <a:ext cx="2180805" cy="454700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汇编程序的运行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5660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2.4.5  </a:t>
            </a:r>
            <a:r>
              <a:rPr lang="zh-CN" altLang="en-US" smtClean="0"/>
              <a:t>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/>
              <a:t>敏捷开发</a:t>
            </a:r>
            <a:r>
              <a:rPr lang="zh-CN" altLang="en-US" dirty="0" smtClean="0"/>
              <a:t>流程。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081" y="1105656"/>
            <a:ext cx="9187394" cy="57523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2431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024haoyuzuche.com/img/aHR0cDovL2ZpbGVzLmhybG9vLmNvbS93d3cvdXBsb2FkZmlsZS8yMDEyLzAyMTAvMjAxMjAyMTAwMjA5NTU1MzIuZ2l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099" y="2376815"/>
            <a:ext cx="4826869" cy="3396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问题与讨论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讨论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）为什么没有设计一种通用编程语言？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）为什么要用编程语言？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/>
              <a:t>）自己设计一种编程语言的困难是</a:t>
            </a:r>
            <a:r>
              <a:rPr lang="zh-CN" altLang="en-US" dirty="0" smtClean="0"/>
              <a:t>什么？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）由程序控制计算机有什么优点？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）所有程序都能够完成所有测试吗？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）举例说明学习程序设计的困难？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16211" y="3775409"/>
            <a:ext cx="18774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问与答</a:t>
            </a:r>
            <a:endParaRPr lang="zh-CN" altLang="en-US" sz="44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77212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4495800"/>
            <a:ext cx="12192000" cy="2362200"/>
          </a:xfrm>
          <a:prstGeom prst="rect">
            <a:avLst/>
          </a:pr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0227" name="WordArt 15"/>
          <p:cNvSpPr>
            <a:spLocks noChangeArrowheads="1" noChangeShapeType="1" noTextEdit="1"/>
          </p:cNvSpPr>
          <p:nvPr/>
        </p:nvSpPr>
        <p:spPr bwMode="auto">
          <a:xfrm flipV="1">
            <a:off x="4213225" y="4479925"/>
            <a:ext cx="3968750" cy="1439863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180228" name="AutoShape 8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29" name="AutoShape 9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0" name="AutoShape 10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1" name="Freeform 12"/>
          <p:cNvSpPr>
            <a:spLocks/>
          </p:cNvSpPr>
          <p:nvPr/>
        </p:nvSpPr>
        <p:spPr bwMode="auto">
          <a:xfrm>
            <a:off x="5981700" y="1539875"/>
            <a:ext cx="203200" cy="412750"/>
          </a:xfrm>
          <a:custGeom>
            <a:avLst/>
            <a:gdLst>
              <a:gd name="T0" fmla="*/ 2147483647 w 192"/>
              <a:gd name="T1" fmla="*/ 0 h 260"/>
              <a:gd name="T2" fmla="*/ 0 w 192"/>
              <a:gd name="T3" fmla="*/ 2147483647 h 260"/>
              <a:gd name="T4" fmla="*/ 2147483647 w 192"/>
              <a:gd name="T5" fmla="*/ 2147483647 h 260"/>
              <a:gd name="T6" fmla="*/ 2147483647 w 192"/>
              <a:gd name="T7" fmla="*/ 2147483647 h 260"/>
              <a:gd name="T8" fmla="*/ 2147483647 w 192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60"/>
              <a:gd name="T17" fmla="*/ 192 w 192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60">
                <a:moveTo>
                  <a:pt x="96" y="0"/>
                </a:moveTo>
                <a:lnTo>
                  <a:pt x="0" y="192"/>
                </a:lnTo>
                <a:cubicBezTo>
                  <a:pt x="0" y="235"/>
                  <a:pt x="67" y="260"/>
                  <a:pt x="99" y="260"/>
                </a:cubicBezTo>
                <a:cubicBezTo>
                  <a:pt x="131" y="260"/>
                  <a:pt x="192" y="235"/>
                  <a:pt x="192" y="192"/>
                </a:cubicBezTo>
                <a:lnTo>
                  <a:pt x="96" y="0"/>
                </a:lnTo>
                <a:close/>
              </a:path>
            </a:pathLst>
          </a:cu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2" name="WordArt 14"/>
          <p:cNvSpPr>
            <a:spLocks noChangeArrowheads="1" noChangeShapeType="1" noTextEdit="1"/>
          </p:cNvSpPr>
          <p:nvPr/>
        </p:nvSpPr>
        <p:spPr bwMode="auto">
          <a:xfrm>
            <a:off x="4210050" y="3055938"/>
            <a:ext cx="3968750" cy="1439862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24585" name="Rectangle 4" descr="Blue tissue paper"/>
          <p:cNvSpPr>
            <a:spLocks noChangeArrowheads="1"/>
          </p:cNvSpPr>
          <p:nvPr/>
        </p:nvSpPr>
        <p:spPr bwMode="auto">
          <a:xfrm>
            <a:off x="0" y="4495800"/>
            <a:ext cx="12301538" cy="2362200"/>
          </a:xfrm>
          <a:prstGeom prst="rect">
            <a:avLst/>
          </a:prstGeom>
          <a:blipFill dpi="0" rotWithShape="1">
            <a:blip r:embed="rId2" cstate="print">
              <a:alphaModFix amt="50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4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802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1802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802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8023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 animBg="1"/>
      <p:bldP spid="180228" grpId="1" animBg="1"/>
      <p:bldP spid="180228" grpId="2" animBg="1"/>
      <p:bldP spid="180229" grpId="0" animBg="1"/>
      <p:bldP spid="180229" grpId="1" animBg="1"/>
      <p:bldP spid="180229" grpId="2" animBg="1"/>
      <p:bldP spid="180230" grpId="0" animBg="1"/>
      <p:bldP spid="180230" grpId="1" animBg="1"/>
      <p:bldP spid="180230" grpId="2" animBg="1"/>
      <p:bldP spid="180231" grpId="0" animBg="1"/>
      <p:bldP spid="180231" grpId="1" animBg="1"/>
      <p:bldP spid="180231" grpId="2" animBg="1"/>
      <p:bldP spid="1802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为</a:t>
            </a:r>
            <a:r>
              <a:rPr lang="zh-CN" altLang="zh-CN" b="1" dirty="0"/>
              <a:t>程序设计做出杰出贡献的</a:t>
            </a:r>
            <a:r>
              <a:rPr lang="zh-CN" altLang="zh-CN" b="1" dirty="0" smtClean="0"/>
              <a:t>科学家</a:t>
            </a:r>
            <a:endParaRPr lang="en-US" altLang="zh-CN" b="1" dirty="0" smtClean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）艾伦</a:t>
            </a:r>
            <a:r>
              <a:rPr lang="en-US" altLang="zh-CN" dirty="0"/>
              <a:t>·</a:t>
            </a:r>
            <a:r>
              <a:rPr lang="zh-CN" altLang="zh-CN" dirty="0"/>
              <a:t>佩利与</a:t>
            </a:r>
            <a:r>
              <a:rPr lang="zh-CN" altLang="zh-CN" dirty="0" smtClean="0"/>
              <a:t>程序设计语言</a:t>
            </a:r>
            <a:endParaRPr lang="en-US" altLang="zh-CN" dirty="0" smtClean="0"/>
          </a:p>
          <a:p>
            <a:pPr marL="0" lvl="1" indent="0">
              <a:buNone/>
            </a:pPr>
            <a:endParaRPr lang="en-US" altLang="zh-CN" dirty="0" smtClean="0"/>
          </a:p>
          <a:p>
            <a:pPr lvl="1"/>
            <a:r>
              <a:rPr lang="zh-CN" altLang="zh-CN" dirty="0" smtClean="0"/>
              <a:t>艾</a:t>
            </a:r>
            <a:r>
              <a:rPr lang="zh-CN" altLang="zh-CN" dirty="0"/>
              <a:t>伦</a:t>
            </a:r>
            <a:r>
              <a:rPr lang="en-US" altLang="zh-CN" dirty="0"/>
              <a:t>·</a:t>
            </a:r>
            <a:r>
              <a:rPr lang="zh-CN" altLang="zh-CN" dirty="0" smtClean="0"/>
              <a:t>佩利</a:t>
            </a:r>
            <a:r>
              <a:rPr lang="zh-CN" altLang="en-US" dirty="0" smtClean="0"/>
              <a:t>贡献：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1958</a:t>
            </a:r>
            <a:r>
              <a:rPr lang="zh-CN" altLang="zh-CN" dirty="0"/>
              <a:t>年主持设计了</a:t>
            </a:r>
            <a:r>
              <a:rPr lang="en-US" altLang="zh-CN" dirty="0"/>
              <a:t>ALGOL</a:t>
            </a:r>
            <a:r>
              <a:rPr lang="zh-CN" altLang="zh-CN" dirty="0"/>
              <a:t>程序</a:t>
            </a:r>
            <a:r>
              <a:rPr lang="zh-CN" altLang="zh-CN" smtClean="0"/>
              <a:t>语言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en-US"/>
              <a:t>在</a:t>
            </a:r>
            <a:r>
              <a:rPr lang="en-US" altLang="zh-CN" smtClean="0"/>
              <a:t>ALGOL60</a:t>
            </a:r>
            <a:r>
              <a:rPr lang="zh-CN" altLang="en-US" smtClean="0"/>
              <a:t>设计中，提出语法</a:t>
            </a:r>
            <a:r>
              <a:rPr lang="zh-CN" altLang="en-US"/>
              <a:t>和语义区分开来</a:t>
            </a:r>
            <a:r>
              <a:rPr lang="zh-CN" altLang="en-US">
                <a:ea typeface="隶书" pitchFamily="49" charset="-122"/>
              </a:rPr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最早</a:t>
            </a:r>
            <a:r>
              <a:rPr lang="zh-CN" altLang="zh-CN" dirty="0" smtClean="0"/>
              <a:t>将</a:t>
            </a:r>
            <a:r>
              <a:rPr lang="zh-CN" altLang="zh-CN" dirty="0"/>
              <a:t>程序设计引入了大学</a:t>
            </a:r>
            <a:r>
              <a:rPr lang="zh-CN" altLang="zh-CN" dirty="0" smtClean="0"/>
              <a:t>课堂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1960</a:t>
            </a:r>
            <a:r>
              <a:rPr lang="zh-CN" altLang="zh-CN" dirty="0"/>
              <a:t>年代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在</a:t>
            </a:r>
            <a:r>
              <a:rPr lang="zh-CN" altLang="zh-CN" dirty="0" smtClean="0"/>
              <a:t>卡内基</a:t>
            </a:r>
            <a:r>
              <a:rPr lang="en-US" altLang="zh-CN" dirty="0"/>
              <a:t>-</a:t>
            </a:r>
            <a:r>
              <a:rPr lang="zh-CN" altLang="zh-CN" dirty="0"/>
              <a:t>梅隆</a:t>
            </a:r>
            <a:r>
              <a:rPr lang="zh-CN" altLang="zh-CN" dirty="0" smtClean="0"/>
              <a:t>大学建立最早</a:t>
            </a:r>
            <a:r>
              <a:rPr lang="zh-CN" altLang="zh-CN" dirty="0"/>
              <a:t>的计算机科学系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1982</a:t>
            </a:r>
            <a:r>
              <a:rPr lang="zh-CN" altLang="zh-CN" dirty="0"/>
              <a:t>年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发表</a:t>
            </a:r>
            <a:r>
              <a:rPr lang="zh-CN" altLang="zh-CN" dirty="0" smtClean="0"/>
              <a:t>名文</a:t>
            </a:r>
            <a:r>
              <a:rPr lang="en-US" altLang="zh-CN" dirty="0"/>
              <a:t>《</a:t>
            </a:r>
            <a:r>
              <a:rPr lang="zh-CN" altLang="zh-CN" dirty="0" smtClean="0"/>
              <a:t>编程箴言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艾伦</a:t>
            </a:r>
            <a:r>
              <a:rPr lang="en-US" altLang="zh-CN" dirty="0"/>
              <a:t>·</a:t>
            </a:r>
            <a:r>
              <a:rPr lang="zh-CN" altLang="zh-CN" dirty="0" smtClean="0"/>
              <a:t>佩利</a:t>
            </a:r>
            <a:r>
              <a:rPr lang="zh-CN" altLang="en-US" dirty="0" smtClean="0"/>
              <a:t>名言：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如果</a:t>
            </a:r>
            <a:r>
              <a:rPr lang="zh-CN" altLang="zh-CN" dirty="0" smtClean="0">
                <a:solidFill>
                  <a:srgbClr val="C00000"/>
                </a:solidFill>
              </a:rPr>
              <a:t>你</a:t>
            </a:r>
            <a:r>
              <a:rPr lang="zh-CN" altLang="zh-CN" dirty="0">
                <a:solidFill>
                  <a:srgbClr val="C00000"/>
                </a:solidFill>
              </a:rPr>
              <a:t>给别人讲解程序时，看到对方点头了，那你就拍他一下，他肯定是睡觉</a:t>
            </a:r>
            <a:r>
              <a:rPr lang="zh-CN" altLang="zh-CN" dirty="0" smtClean="0">
                <a:solidFill>
                  <a:srgbClr val="C00000"/>
                </a:solidFill>
              </a:rPr>
              <a:t>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17" y="1002269"/>
            <a:ext cx="1885877" cy="28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473444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zh-CN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汇编语言</a:t>
            </a:r>
            <a:r>
              <a:rPr lang="zh-CN" altLang="zh-CN" dirty="0"/>
              <a:t>与机器语言</a:t>
            </a:r>
            <a:r>
              <a:rPr lang="zh-CN" altLang="zh-CN" dirty="0" smtClean="0"/>
              <a:t>指令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22189660"/>
              </p:ext>
            </p:extLst>
          </p:nvPr>
        </p:nvGraphicFramePr>
        <p:xfrm>
          <a:off x="382779" y="1212115"/>
          <a:ext cx="11472531" cy="38984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443548"/>
                <a:gridCol w="1628722"/>
                <a:gridCol w="1818168"/>
                <a:gridCol w="5582093"/>
              </a:tblGrid>
              <a:tr h="36081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汇编指令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机器指令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指令说明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08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内存地址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机器代码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350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  AL</a:t>
                      </a:r>
                      <a:r>
                        <a:rPr lang="zh-CN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b="1" kern="10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00000110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10110000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将地址为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2001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的内存单元中的数据（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），传送到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寄存器</a:t>
                      </a:r>
                    </a:p>
                  </a:txBody>
                  <a:tcPr marL="68580" marR="68580" marT="0" marB="0"/>
                </a:tc>
              </a:tr>
              <a:tr h="1063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 AL</a:t>
                      </a:r>
                      <a:r>
                        <a:rPr lang="zh-CN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00000010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00000100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将地址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2003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内存单元中的数据（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）取出，将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寄存器中数据（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）取出，两者相加后，结果仍然保存在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寄存器</a:t>
                      </a:r>
                    </a:p>
                  </a:txBody>
                  <a:tcPr marL="68580" marR="68580" marT="0" marB="0"/>
                </a:tc>
              </a:tr>
              <a:tr h="9356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  SUM</a:t>
                      </a:r>
                      <a:r>
                        <a:rPr lang="zh-CN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endParaRPr lang="zh-CN" sz="2000" b="1" kern="10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00000000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01010000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10100010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寄存器中的数据（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）送到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存储单元</a:t>
                      </a:r>
                    </a:p>
                  </a:txBody>
                  <a:tcPr marL="68580" marR="68580" marT="0" marB="0"/>
                </a:tc>
              </a:tr>
              <a:tr h="43297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HLT</a:t>
                      </a:r>
                      <a:endParaRPr lang="zh-CN" sz="2000" b="1" kern="10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11111000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停机（指程序停止运行）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45669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zh-CN" smtClean="0"/>
              <a:t>案例</a:t>
            </a:r>
            <a:r>
              <a:rPr lang="en-US" altLang="zh-CN" smtClean="0"/>
              <a:t>】</a:t>
            </a:r>
            <a:r>
              <a:rPr lang="zh-CN" altLang="en-US" smtClean="0"/>
              <a:t>用不同编程语言</a:t>
            </a:r>
            <a:r>
              <a:rPr lang="zh-CN" altLang="en-US" sz="2400" smtClean="0"/>
              <a:t>对</a:t>
            </a:r>
            <a:r>
              <a:rPr lang="zh-CN" altLang="en-US" sz="2400"/>
              <a:t>2+6</a:t>
            </a:r>
            <a:r>
              <a:rPr lang="zh-CN" altLang="en-US" sz="2400" smtClean="0"/>
              <a:t>进行描述。</a:t>
            </a:r>
            <a:endParaRPr lang="en-US" altLang="zh-CN" sz="2400" smtClean="0"/>
          </a:p>
          <a:p>
            <a:pPr marL="0" lvl="1" indent="0">
              <a:buNone/>
            </a:pPr>
            <a:endParaRPr lang="zh-CN" altLang="en-US" sz="2400"/>
          </a:p>
          <a:p>
            <a:pPr lvl="1" algn="just">
              <a:lnSpc>
                <a:spcPct val="90000"/>
              </a:lnSpc>
            </a:pPr>
            <a:r>
              <a:rPr lang="zh-CN" altLang="en-US"/>
              <a:t>用机器指令对“2+6”</a:t>
            </a:r>
            <a:r>
              <a:rPr lang="zh-CN" altLang="en-US" smtClean="0"/>
              <a:t>进行描述</a:t>
            </a:r>
            <a:r>
              <a:rPr lang="zh-CN" altLang="en-US"/>
              <a:t>：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 smtClean="0">
                <a:ea typeface="隶书" pitchFamily="49" charset="-122"/>
              </a:rPr>
              <a:t>101100</a:t>
            </a:r>
            <a:r>
              <a:rPr lang="zh-CN" altLang="en-US" sz="2400" smtClean="0">
                <a:solidFill>
                  <a:schemeClr val="accent2"/>
                </a:solidFill>
                <a:ea typeface="隶书" pitchFamily="49" charset="-122"/>
              </a:rPr>
              <a:t>000000</a:t>
            </a:r>
            <a:r>
              <a:rPr lang="zh-CN" altLang="en-US" sz="2400" smtClean="0">
                <a:solidFill>
                  <a:srgbClr val="0000CC"/>
                </a:solidFill>
                <a:ea typeface="隶书" pitchFamily="49" charset="-122"/>
              </a:rPr>
              <a:t>0110</a:t>
            </a:r>
            <a:endParaRPr lang="zh-CN" altLang="en-US" sz="2400">
              <a:solidFill>
                <a:srgbClr val="0000CC"/>
              </a:solidFill>
              <a:ea typeface="隶书" pitchFamily="49" charset="-122"/>
            </a:endParaRPr>
          </a:p>
          <a:p>
            <a:pPr lvl="2" algn="just">
              <a:lnSpc>
                <a:spcPct val="90000"/>
              </a:lnSpc>
            </a:pPr>
            <a:r>
              <a:rPr lang="zh-CN" altLang="en-US" sz="2400" smtClean="0">
                <a:ea typeface="隶书" pitchFamily="49" charset="-122"/>
              </a:rPr>
              <a:t>000001</a:t>
            </a:r>
            <a:r>
              <a:rPr lang="zh-CN" altLang="en-US" sz="2400" smtClean="0">
                <a:solidFill>
                  <a:schemeClr val="accent2"/>
                </a:solidFill>
                <a:ea typeface="隶书" pitchFamily="49" charset="-122"/>
              </a:rPr>
              <a:t>000000</a:t>
            </a:r>
            <a:r>
              <a:rPr lang="zh-CN" altLang="en-US" sz="2400" smtClean="0">
                <a:solidFill>
                  <a:srgbClr val="0000CC"/>
                </a:solidFill>
                <a:ea typeface="隶书" pitchFamily="49" charset="-122"/>
              </a:rPr>
              <a:t>0010</a:t>
            </a:r>
            <a:endParaRPr lang="zh-CN" altLang="en-US" sz="2400">
              <a:solidFill>
                <a:srgbClr val="0000CC"/>
              </a:solidFill>
              <a:ea typeface="隶书" pitchFamily="49" charset="-122"/>
            </a:endParaRPr>
          </a:p>
          <a:p>
            <a:pPr lvl="2" algn="just">
              <a:lnSpc>
                <a:spcPct val="90000"/>
              </a:lnSpc>
            </a:pPr>
            <a:r>
              <a:rPr lang="zh-CN" altLang="en-US" sz="2400" smtClean="0">
                <a:ea typeface="隶书" pitchFamily="49" charset="-122"/>
              </a:rPr>
              <a:t>101000100101000000</a:t>
            </a:r>
            <a:r>
              <a:rPr lang="zh-CN" altLang="en-US" sz="2400" smtClean="0">
                <a:solidFill>
                  <a:schemeClr val="accent2"/>
                </a:solidFill>
                <a:ea typeface="隶书" pitchFamily="49" charset="-122"/>
              </a:rPr>
              <a:t>000000</a:t>
            </a:r>
            <a:endParaRPr lang="en-US" altLang="zh-CN" sz="2400" smtClean="0">
              <a:solidFill>
                <a:schemeClr val="accent2"/>
              </a:solidFill>
              <a:ea typeface="隶书" pitchFamily="49" charset="-122"/>
            </a:endParaRPr>
          </a:p>
          <a:p>
            <a:pPr lvl="2" algn="just">
              <a:lnSpc>
                <a:spcPct val="90000"/>
              </a:lnSpc>
            </a:pPr>
            <a:endParaRPr lang="zh-CN" altLang="en-US" sz="2400">
              <a:solidFill>
                <a:schemeClr val="accent2"/>
              </a:solidFill>
              <a:ea typeface="隶书" pitchFamily="49" charset="-122"/>
            </a:endParaRPr>
          </a:p>
          <a:p>
            <a:pPr lvl="1" algn="just">
              <a:lnSpc>
                <a:spcPct val="90000"/>
              </a:lnSpc>
            </a:pPr>
            <a:r>
              <a:rPr lang="zh-CN" altLang="en-US"/>
              <a:t>用</a:t>
            </a:r>
            <a:r>
              <a:rPr lang="zh-CN" altLang="en-US" smtClean="0"/>
              <a:t>汇编语言</a:t>
            </a:r>
            <a:r>
              <a:rPr lang="zh-CN" altLang="en-US"/>
              <a:t>对“2+6”</a:t>
            </a:r>
            <a:r>
              <a:rPr lang="zh-CN" altLang="en-US" smtClean="0"/>
              <a:t>进行描述</a:t>
            </a:r>
            <a:r>
              <a:rPr lang="zh-CN" altLang="en-US"/>
              <a:t>：</a:t>
            </a:r>
          </a:p>
          <a:p>
            <a:pPr lvl="2" algn="just">
              <a:lnSpc>
                <a:spcPct val="90000"/>
              </a:lnSpc>
            </a:pPr>
            <a:r>
              <a:rPr lang="en-US" altLang="zh-CN" smtClean="0">
                <a:ea typeface="隶书" pitchFamily="49" charset="-122"/>
              </a:rPr>
              <a:t>MOV  AL，6</a:t>
            </a:r>
            <a:endParaRPr lang="en-US" altLang="zh-CN">
              <a:ea typeface="隶书" pitchFamily="49" charset="-122"/>
            </a:endParaRPr>
          </a:p>
          <a:p>
            <a:pPr lvl="2" algn="just">
              <a:lnSpc>
                <a:spcPct val="90000"/>
              </a:lnSpc>
            </a:pPr>
            <a:r>
              <a:rPr lang="en-US" altLang="zh-CN" smtClean="0">
                <a:ea typeface="隶书" pitchFamily="49" charset="-122"/>
              </a:rPr>
              <a:t>ADD  AL，2</a:t>
            </a:r>
            <a:endParaRPr lang="en-US" altLang="zh-CN">
              <a:ea typeface="隶书" pitchFamily="49" charset="-122"/>
            </a:endParaRPr>
          </a:p>
          <a:p>
            <a:pPr lvl="2" algn="just">
              <a:lnSpc>
                <a:spcPct val="90000"/>
              </a:lnSpc>
            </a:pPr>
            <a:r>
              <a:rPr lang="en-US" altLang="zh-CN" smtClean="0">
                <a:ea typeface="隶书" pitchFamily="49" charset="-122"/>
              </a:rPr>
              <a:t>MOV  VC，AL</a:t>
            </a:r>
          </a:p>
          <a:p>
            <a:pPr lvl="2" algn="just">
              <a:lnSpc>
                <a:spcPct val="90000"/>
              </a:lnSpc>
            </a:pPr>
            <a:endParaRPr lang="en-US" altLang="zh-CN" smtClean="0">
              <a:ea typeface="隶书" pitchFamily="49" charset="-122"/>
            </a:endParaRPr>
          </a:p>
          <a:p>
            <a:pPr lvl="1" algn="just">
              <a:lnSpc>
                <a:spcPct val="90000"/>
              </a:lnSpc>
            </a:pPr>
            <a:r>
              <a:rPr lang="zh-CN" altLang="en-US" smtClean="0"/>
              <a:t>用高级语言</a:t>
            </a:r>
            <a:r>
              <a:rPr lang="zh-CN" altLang="en-US"/>
              <a:t>对“2+6”</a:t>
            </a:r>
            <a:r>
              <a:rPr lang="zh-CN" altLang="en-US" smtClean="0"/>
              <a:t>进行描述</a:t>
            </a:r>
            <a:r>
              <a:rPr lang="zh-CN" altLang="en-US"/>
              <a:t>：</a:t>
            </a:r>
          </a:p>
          <a:p>
            <a:pPr lvl="2" algn="just">
              <a:lnSpc>
                <a:spcPct val="90000"/>
              </a:lnSpc>
            </a:pPr>
            <a:r>
              <a:rPr lang="en-US" altLang="zh-CN" smtClean="0">
                <a:ea typeface="隶书" pitchFamily="49" charset="-122"/>
              </a:rPr>
              <a:t>A=2+6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6196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）高级程序语言</a:t>
            </a:r>
          </a:p>
          <a:p>
            <a:pPr lvl="2"/>
            <a:r>
              <a:rPr lang="zh-CN" altLang="zh-CN" dirty="0"/>
              <a:t>高级语言</a:t>
            </a:r>
            <a:r>
              <a:rPr lang="zh-CN" altLang="zh-CN" dirty="0" smtClean="0"/>
              <a:t>将许多机器指令合并</a:t>
            </a:r>
            <a:r>
              <a:rPr lang="zh-CN" altLang="zh-CN" dirty="0"/>
              <a:t>成一条高级</a:t>
            </a:r>
            <a:r>
              <a:rPr lang="zh-CN" altLang="zh-CN" dirty="0" smtClean="0"/>
              <a:t>程序指令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zh-CN" altLang="zh-CN" dirty="0" smtClean="0"/>
              <a:t>流行程序</a:t>
            </a:r>
            <a:r>
              <a:rPr lang="zh-CN" altLang="zh-CN" dirty="0"/>
              <a:t>语言如</a:t>
            </a:r>
            <a:r>
              <a:rPr lang="zh-CN" altLang="zh-CN" dirty="0" smtClean="0"/>
              <a:t>表</a:t>
            </a:r>
            <a:r>
              <a:rPr lang="en-US" altLang="zh-CN" dirty="0" smtClean="0"/>
              <a:t>2-2</a:t>
            </a:r>
            <a:r>
              <a:rPr lang="zh-CN" altLang="zh-CN" dirty="0" smtClean="0"/>
              <a:t>所</a:t>
            </a:r>
            <a:r>
              <a:rPr lang="zh-CN" altLang="zh-CN" dirty="0"/>
              <a:t>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52725427"/>
              </p:ext>
            </p:extLst>
          </p:nvPr>
        </p:nvGraphicFramePr>
        <p:xfrm>
          <a:off x="1063274" y="1977636"/>
          <a:ext cx="10253910" cy="418565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18623"/>
                <a:gridCol w="1788402"/>
                <a:gridCol w="7446885"/>
              </a:tblGrid>
              <a:tr h="4073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程序语言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语言特色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2000" b="1" kern="10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结构化，处理能力强，可对硬件编程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，通用性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面向对象，跨平台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，多线程等</a:t>
                      </a:r>
                      <a:r>
                        <a:rPr lang="zh-CN" altLang="en-US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广泛用于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网络和手机编程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Objective-C</a:t>
                      </a:r>
                      <a:endParaRPr lang="zh-CN" sz="2000" b="1" kern="100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面向对象，扩充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，苹果计算机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和智能手机编程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C++</a:t>
                      </a:r>
                      <a:endParaRPr lang="zh-CN" sz="2000" b="1" kern="10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功能强大，过于复杂</a:t>
                      </a:r>
                      <a:r>
                        <a:rPr lang="zh-CN" altLang="en-US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系统软件开发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PHP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脚本语言，易于学习，开源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</a:t>
                      </a:r>
                      <a:r>
                        <a:rPr lang="zh-CN" altLang="en-US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</a:t>
                      </a:r>
                      <a:endParaRPr lang="zh-CN" sz="2000" b="1" kern="100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，跨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平台性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不佳</a:t>
                      </a:r>
                      <a:r>
                        <a:rPr lang="zh-CN" altLang="en-US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Basic</a:t>
                      </a:r>
                      <a:endParaRPr lang="zh-CN" sz="2000" b="1" kern="100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面向对象，简单易学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，运行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效率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较低，一般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脚本语言，面向对象，语法简洁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。系统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网络程序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Perl</a:t>
                      </a:r>
                      <a:endParaRPr lang="zh-CN" sz="2000" b="1" kern="100">
                        <a:solidFill>
                          <a:srgbClr val="0033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脚本语言，操作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文本容易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，开源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</a:t>
                      </a:r>
                      <a:r>
                        <a:rPr lang="zh-CN" altLang="en-US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程序开发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脚本语言，易于学习，开源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</a:t>
                      </a:r>
                      <a:r>
                        <a:rPr lang="zh-CN" alt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程序开发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998955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2.1.2  </a:t>
            </a:r>
            <a:r>
              <a:rPr lang="zh-CN" altLang="en-US" smtClean="0"/>
              <a:t>程序语言的类型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 CodeForge</a:t>
            </a:r>
            <a:r>
              <a:rPr lang="zh-CN" altLang="en-US" smtClean="0"/>
              <a:t>网站</a:t>
            </a:r>
            <a:r>
              <a:rPr lang="en-US" altLang="zh-CN" smtClean="0"/>
              <a:t>2014</a:t>
            </a:r>
            <a:r>
              <a:rPr lang="zh-CN" altLang="en-US" smtClean="0"/>
              <a:t>年</a:t>
            </a:r>
            <a:r>
              <a:rPr lang="zh-CN" altLang="en-US"/>
              <a:t>中国程序员调查</a:t>
            </a:r>
            <a:r>
              <a:rPr lang="zh-CN" altLang="en-US" smtClean="0"/>
              <a:t>报告。</a:t>
            </a:r>
            <a:endParaRPr lang="en-US" altLang="zh-CN" smtClean="0"/>
          </a:p>
          <a:p>
            <a:pPr lvl="4"/>
            <a:r>
              <a:rPr lang="zh-CN" altLang="en-US" smtClean="0"/>
              <a:t>男女比例：男性</a:t>
            </a:r>
            <a:r>
              <a:rPr lang="en-US" altLang="zh-CN" b="1" smtClean="0">
                <a:solidFill>
                  <a:schemeClr val="accent2"/>
                </a:solidFill>
              </a:rPr>
              <a:t>80</a:t>
            </a:r>
            <a:r>
              <a:rPr lang="en-US" altLang="zh-CN" b="1">
                <a:solidFill>
                  <a:schemeClr val="accent2"/>
                </a:solidFill>
              </a:rPr>
              <a:t>%</a:t>
            </a:r>
            <a:r>
              <a:rPr lang="zh-CN" altLang="en-US"/>
              <a:t>，</a:t>
            </a:r>
            <a:r>
              <a:rPr lang="zh-CN" altLang="en-US" smtClean="0"/>
              <a:t>女性</a:t>
            </a:r>
            <a:r>
              <a:rPr lang="en-US" altLang="zh-CN" b="1" smtClean="0">
                <a:solidFill>
                  <a:schemeClr val="accent2"/>
                </a:solidFill>
              </a:rPr>
              <a:t>20%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4"/>
            <a:r>
              <a:rPr lang="zh-CN" altLang="en-US" smtClean="0"/>
              <a:t>喜欢语言：</a:t>
            </a:r>
            <a:r>
              <a:rPr lang="en-US" altLang="zh-CN" smtClean="0"/>
              <a:t>C</a:t>
            </a:r>
            <a:r>
              <a:rPr lang="en-US" altLang="zh-CN"/>
              <a:t>++(24.5</a:t>
            </a:r>
            <a:r>
              <a:rPr lang="en-US" altLang="zh-CN" smtClean="0"/>
              <a:t>%)</a:t>
            </a:r>
            <a:r>
              <a:rPr lang="zh-CN" altLang="en-US" smtClean="0"/>
              <a:t>，</a:t>
            </a:r>
            <a:r>
              <a:rPr lang="en-US" altLang="zh-CN" smtClean="0"/>
              <a:t>C(21.7%)</a:t>
            </a:r>
            <a:r>
              <a:rPr lang="zh-CN" altLang="en-US" smtClean="0"/>
              <a:t>，</a:t>
            </a:r>
            <a:r>
              <a:rPr lang="en-US" altLang="zh-CN" smtClean="0"/>
              <a:t>Java(12.3%)</a:t>
            </a:r>
            <a:r>
              <a:rPr lang="zh-CN" altLang="en-US" smtClean="0"/>
              <a:t>，</a:t>
            </a:r>
            <a:r>
              <a:rPr lang="en-US" altLang="zh-CN" smtClean="0"/>
              <a:t>C</a:t>
            </a:r>
            <a:r>
              <a:rPr lang="en-US" altLang="zh-CN"/>
              <a:t># (10.8</a:t>
            </a:r>
            <a:r>
              <a:rPr lang="en-US" altLang="zh-CN" smtClean="0"/>
              <a:t>%)</a:t>
            </a:r>
            <a:r>
              <a:rPr lang="zh-CN" altLang="en-US" smtClean="0"/>
              <a:t> ，</a:t>
            </a:r>
            <a:r>
              <a:rPr lang="arn-CL" altLang="zh-CN" smtClean="0"/>
              <a:t>Matlab</a:t>
            </a:r>
            <a:r>
              <a:rPr lang="en-US" altLang="zh-CN"/>
              <a:t> # </a:t>
            </a:r>
            <a:r>
              <a:rPr lang="en-US" altLang="zh-CN" smtClean="0"/>
              <a:t>(8.4%)</a:t>
            </a:r>
            <a:r>
              <a:rPr lang="zh-CN" altLang="en-US" smtClean="0"/>
              <a:t> 。</a:t>
            </a:r>
            <a:endParaRPr lang="en-US" altLang="zh-CN" smtClean="0"/>
          </a:p>
          <a:p>
            <a:pPr lvl="4"/>
            <a:r>
              <a:rPr lang="zh-CN" altLang="en-US" smtClean="0"/>
              <a:t>地区分布：</a:t>
            </a:r>
            <a:r>
              <a:rPr lang="zh-CN" altLang="en-US" b="1" smtClean="0">
                <a:solidFill>
                  <a:srgbClr val="C00000"/>
                </a:solidFill>
              </a:rPr>
              <a:t>广东</a:t>
            </a:r>
            <a:r>
              <a:rPr lang="en-US" altLang="zh-CN"/>
              <a:t>(</a:t>
            </a:r>
            <a:r>
              <a:rPr lang="en-US" altLang="zh-CN" smtClean="0"/>
              <a:t>14.9%)</a:t>
            </a:r>
            <a:r>
              <a:rPr lang="zh-CN" altLang="en-US" smtClean="0"/>
              <a:t>，</a:t>
            </a:r>
            <a:r>
              <a:rPr lang="zh-CN" altLang="en-US" b="1" smtClean="0">
                <a:solidFill>
                  <a:schemeClr val="accent2"/>
                </a:solidFill>
              </a:rPr>
              <a:t>北京</a:t>
            </a:r>
            <a:r>
              <a:rPr lang="en-US" altLang="zh-CN"/>
              <a:t>(</a:t>
            </a:r>
            <a:r>
              <a:rPr lang="en-US" altLang="zh-CN" smtClean="0"/>
              <a:t>13.2%)</a:t>
            </a:r>
            <a:r>
              <a:rPr lang="zh-CN" altLang="en-US" smtClean="0"/>
              <a:t>，江苏</a:t>
            </a:r>
            <a:r>
              <a:rPr lang="en-US" altLang="zh-CN"/>
              <a:t>(</a:t>
            </a:r>
            <a:r>
              <a:rPr lang="en-US" altLang="zh-CN" smtClean="0"/>
              <a:t>7.6%)</a:t>
            </a:r>
            <a:r>
              <a:rPr lang="zh-CN" altLang="en-US" smtClean="0"/>
              <a:t>，上海</a:t>
            </a:r>
            <a:r>
              <a:rPr lang="en-US" altLang="zh-CN"/>
              <a:t>(</a:t>
            </a:r>
            <a:r>
              <a:rPr lang="en-US" altLang="zh-CN" smtClean="0"/>
              <a:t>6.4%)</a:t>
            </a:r>
            <a:r>
              <a:rPr lang="zh-CN" altLang="en-US" smtClean="0"/>
              <a:t>，山东</a:t>
            </a:r>
            <a:r>
              <a:rPr lang="en-US" altLang="zh-CN"/>
              <a:t>(</a:t>
            </a:r>
            <a:r>
              <a:rPr lang="en-US" altLang="zh-CN" smtClean="0"/>
              <a:t>5.3%)</a:t>
            </a:r>
            <a:r>
              <a:rPr lang="zh-CN" altLang="en-US" smtClean="0"/>
              <a:t>，浙江</a:t>
            </a:r>
            <a:r>
              <a:rPr lang="en-US" altLang="zh-CN"/>
              <a:t>(</a:t>
            </a:r>
            <a:r>
              <a:rPr lang="en-US" altLang="zh-CN" smtClean="0"/>
              <a:t>5.3%)</a:t>
            </a:r>
            <a:r>
              <a:rPr lang="zh-CN" altLang="en-US" smtClean="0"/>
              <a:t>，陕西</a:t>
            </a:r>
            <a:r>
              <a:rPr lang="en-US" altLang="zh-CN"/>
              <a:t>(</a:t>
            </a:r>
            <a:r>
              <a:rPr lang="en-US" altLang="zh-CN" smtClean="0"/>
              <a:t>4.9%)</a:t>
            </a:r>
            <a:r>
              <a:rPr lang="zh-CN" altLang="en-US" smtClean="0"/>
              <a:t>，湖北</a:t>
            </a:r>
            <a:r>
              <a:rPr lang="en-US" altLang="zh-CN"/>
              <a:t>(</a:t>
            </a:r>
            <a:r>
              <a:rPr lang="en-US" altLang="zh-CN" smtClean="0"/>
              <a:t>4.7%)</a:t>
            </a:r>
            <a:r>
              <a:rPr lang="zh-CN" altLang="en-US" smtClean="0"/>
              <a:t>，四川</a:t>
            </a:r>
            <a:r>
              <a:rPr lang="en-US" altLang="zh-CN"/>
              <a:t>(</a:t>
            </a:r>
            <a:r>
              <a:rPr lang="en-US" altLang="zh-CN" smtClean="0"/>
              <a:t>4.4%)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4"/>
            <a:r>
              <a:rPr lang="zh-CN" altLang="en-US"/>
              <a:t>程序员</a:t>
            </a:r>
            <a:r>
              <a:rPr lang="zh-CN" altLang="en-US" smtClean="0"/>
              <a:t>年龄：</a:t>
            </a:r>
            <a:r>
              <a:rPr lang="zh-CN" altLang="en-US"/>
              <a:t> </a:t>
            </a:r>
            <a:r>
              <a:rPr lang="en-US" altLang="zh-CN" b="1" smtClean="0">
                <a:solidFill>
                  <a:srgbClr val="C00000"/>
                </a:solidFill>
              </a:rPr>
              <a:t>20-29</a:t>
            </a:r>
            <a:r>
              <a:rPr lang="zh-CN" altLang="en-US" b="1" smtClean="0">
                <a:solidFill>
                  <a:srgbClr val="C00000"/>
                </a:solidFill>
              </a:rPr>
              <a:t>占</a:t>
            </a:r>
            <a:r>
              <a:rPr lang="en-US" altLang="zh-CN" b="1" smtClean="0">
                <a:solidFill>
                  <a:srgbClr val="C00000"/>
                </a:solidFill>
              </a:rPr>
              <a:t>33.5%</a:t>
            </a:r>
            <a:r>
              <a:rPr lang="zh-CN" altLang="en-US" b="1" smtClean="0">
                <a:solidFill>
                  <a:srgbClr val="C00000"/>
                </a:solidFill>
              </a:rPr>
              <a:t>，</a:t>
            </a:r>
            <a:r>
              <a:rPr lang="en-US" altLang="zh-CN" b="1" smtClean="0">
                <a:solidFill>
                  <a:srgbClr val="C00000"/>
                </a:solidFill>
              </a:rPr>
              <a:t>30-39</a:t>
            </a:r>
            <a:r>
              <a:rPr lang="zh-CN" altLang="en-US" b="1">
                <a:solidFill>
                  <a:srgbClr val="C00000"/>
                </a:solidFill>
              </a:rPr>
              <a:t>占</a:t>
            </a:r>
            <a:r>
              <a:rPr lang="en-US" altLang="zh-CN" b="1" smtClean="0">
                <a:solidFill>
                  <a:srgbClr val="C00000"/>
                </a:solidFill>
              </a:rPr>
              <a:t>36.3%</a:t>
            </a:r>
            <a:r>
              <a:rPr lang="zh-CN" altLang="en-US" smtClean="0"/>
              <a:t>，</a:t>
            </a:r>
            <a:r>
              <a:rPr lang="en-US" altLang="zh-CN" smtClean="0"/>
              <a:t>40-49</a:t>
            </a:r>
            <a:r>
              <a:rPr lang="zh-CN" altLang="en-US" smtClean="0"/>
              <a:t>占</a:t>
            </a:r>
            <a:r>
              <a:rPr lang="en-US" altLang="zh-CN" smtClean="0"/>
              <a:t>10.6%</a:t>
            </a:r>
            <a:r>
              <a:rPr lang="zh-CN" altLang="en-US" smtClean="0"/>
              <a:t>，</a:t>
            </a:r>
            <a:r>
              <a:rPr lang="en-US" altLang="zh-CN" smtClean="0"/>
              <a:t>50-59</a:t>
            </a:r>
            <a:r>
              <a:rPr lang="zh-CN" altLang="en-US" smtClean="0"/>
              <a:t>占</a:t>
            </a:r>
            <a:r>
              <a:rPr lang="en-US" altLang="zh-CN" smtClean="0"/>
              <a:t>1.7%</a:t>
            </a:r>
            <a:r>
              <a:rPr lang="zh-CN" altLang="en-US" smtClean="0"/>
              <a:t>。</a:t>
            </a:r>
            <a:endParaRPr lang="en-US" altLang="zh-CN"/>
          </a:p>
          <a:p>
            <a:pPr lvl="4"/>
            <a:r>
              <a:rPr lang="zh-CN" altLang="en-US" smtClean="0"/>
              <a:t>使用操作系统：</a:t>
            </a:r>
            <a:r>
              <a:rPr lang="en-US" altLang="zh-CN" smtClean="0"/>
              <a:t>Win7</a:t>
            </a:r>
            <a:r>
              <a:rPr lang="zh-CN" altLang="en-US" smtClean="0"/>
              <a:t>占</a:t>
            </a:r>
            <a:r>
              <a:rPr lang="en-US" altLang="zh-CN" smtClean="0"/>
              <a:t>61.3%</a:t>
            </a:r>
            <a:r>
              <a:rPr lang="zh-CN" altLang="en-US" smtClean="0"/>
              <a:t>，</a:t>
            </a:r>
            <a:r>
              <a:rPr lang="en-US" altLang="zh-CN" smtClean="0"/>
              <a:t>Win XP</a:t>
            </a:r>
            <a:r>
              <a:rPr lang="zh-CN" altLang="en-US" smtClean="0"/>
              <a:t>占</a:t>
            </a:r>
            <a:r>
              <a:rPr lang="en-US" altLang="zh-CN" smtClean="0"/>
              <a:t>20.2%</a:t>
            </a:r>
            <a:r>
              <a:rPr lang="zh-CN" altLang="en-US" smtClean="0"/>
              <a:t>， </a:t>
            </a:r>
            <a:r>
              <a:rPr lang="en-US" altLang="zh-CN" smtClean="0"/>
              <a:t>Win8</a:t>
            </a:r>
            <a:r>
              <a:rPr lang="zh-CN" altLang="en-US" smtClean="0"/>
              <a:t>占</a:t>
            </a:r>
            <a:r>
              <a:rPr lang="en-US" altLang="zh-CN" smtClean="0"/>
              <a:t>12.%</a:t>
            </a:r>
            <a:r>
              <a:rPr lang="zh-CN" altLang="en-US" smtClean="0"/>
              <a:t>，</a:t>
            </a:r>
            <a:r>
              <a:rPr lang="en-US" altLang="zh-CN" smtClean="0"/>
              <a:t>Mac OS</a:t>
            </a:r>
            <a:r>
              <a:rPr lang="zh-CN" altLang="en-US" smtClean="0"/>
              <a:t>占</a:t>
            </a:r>
            <a:r>
              <a:rPr lang="en-US" altLang="zh-CN" smtClean="0"/>
              <a:t>3.3%</a:t>
            </a:r>
            <a:r>
              <a:rPr lang="zh-CN" altLang="en-US" smtClean="0"/>
              <a:t>，</a:t>
            </a:r>
            <a:r>
              <a:rPr lang="en-US" altLang="zh-CN" smtClean="0"/>
              <a:t>Linux</a:t>
            </a:r>
            <a:r>
              <a:rPr lang="zh-CN" altLang="en-US" smtClean="0"/>
              <a:t>占</a:t>
            </a:r>
            <a:r>
              <a:rPr lang="en-US" altLang="zh-CN" smtClean="0"/>
              <a:t>2%</a:t>
            </a:r>
            <a:r>
              <a:rPr lang="zh-CN" altLang="en-US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04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06807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166955329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2.1.3  C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语言程序结构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2.1.4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程序解释与编译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2.1.5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程序编辑与运行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2.1.1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程序语言的发展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程序语言的类型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89683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2.1.3  C</a:t>
            </a:r>
            <a:r>
              <a:rPr lang="zh-CN" altLang="en-US" smtClean="0"/>
              <a:t>语言程序结构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C</a:t>
            </a:r>
            <a:r>
              <a:rPr lang="zh-CN" altLang="zh-CN" b="1" dirty="0"/>
              <a:t>语言程序案例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2-2</a:t>
            </a:r>
            <a:r>
              <a:rPr lang="zh-CN" altLang="zh-CN" dirty="0" smtClean="0"/>
              <a:t>】编写</a:t>
            </a:r>
            <a:r>
              <a:rPr lang="zh-CN" altLang="zh-CN" dirty="0"/>
              <a:t>“</a:t>
            </a:r>
            <a:r>
              <a:rPr lang="en-US" altLang="zh-CN" dirty="0" err="1"/>
              <a:t>hello.c</a:t>
            </a:r>
            <a:r>
              <a:rPr lang="zh-CN" altLang="zh-CN" dirty="0"/>
              <a:t>”</a:t>
            </a:r>
            <a:r>
              <a:rPr lang="en-US" altLang="zh-CN" dirty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程序。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函数</a:t>
            </a:r>
            <a:r>
              <a:rPr lang="zh-CN" altLang="en-US" dirty="0"/>
              <a:t>的一般</a:t>
            </a:r>
            <a:r>
              <a:rPr lang="zh-CN" altLang="en-US" dirty="0" smtClean="0"/>
              <a:t>结构：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zh-CN" altLang="en-US" dirty="0">
                <a:solidFill>
                  <a:srgbClr val="C00000"/>
                </a:solidFill>
              </a:rPr>
              <a:t>函数类型</a:t>
            </a:r>
            <a:r>
              <a:rPr lang="en-US" altLang="zh-CN" dirty="0">
                <a:solidFill>
                  <a:srgbClr val="C00000"/>
                </a:solidFill>
              </a:rPr>
              <a:t>] </a:t>
            </a:r>
            <a:r>
              <a:rPr lang="zh-CN" altLang="en-US" dirty="0" smtClean="0">
                <a:solidFill>
                  <a:srgbClr val="C00000"/>
                </a:solidFill>
              </a:rPr>
              <a:t> 函数</a:t>
            </a:r>
            <a:r>
              <a:rPr lang="zh-CN" altLang="en-US" dirty="0">
                <a:solidFill>
                  <a:srgbClr val="C00000"/>
                </a:solidFill>
              </a:rPr>
              <a:t>名（函数参数表） </a:t>
            </a:r>
            <a:r>
              <a:rPr lang="zh-CN" altLang="en-US" dirty="0" smtClean="0">
                <a:solidFill>
                  <a:srgbClr val="C00000"/>
                </a:solidFill>
              </a:rPr>
              <a:t>  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* </a:t>
            </a:r>
            <a:r>
              <a:rPr lang="zh-CN" altLang="en-US" sz="1800" i="1" dirty="0" smtClean="0"/>
              <a:t>函数</a:t>
            </a:r>
            <a:r>
              <a:rPr lang="zh-CN" altLang="en-US" sz="1800" i="1" dirty="0"/>
              <a:t>说明部分 </a:t>
            </a:r>
            <a:r>
              <a:rPr lang="zh-CN" altLang="en-US" sz="1800" i="1" dirty="0" smtClean="0"/>
              <a:t> *</a:t>
            </a:r>
            <a:r>
              <a:rPr lang="en-US" altLang="zh-CN" sz="1800" i="1" dirty="0" smtClean="0"/>
              <a:t>/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C00000"/>
                </a:solidFill>
              </a:rPr>
              <a:t>{ </a:t>
            </a:r>
            <a:r>
              <a:rPr lang="zh-CN" altLang="en-US" dirty="0">
                <a:solidFill>
                  <a:srgbClr val="C00000"/>
                </a:solidFill>
              </a:rPr>
              <a:t>说明语句部分； </a:t>
            </a:r>
            <a:br>
              <a:rPr lang="zh-CN" altLang="en-US" dirty="0">
                <a:solidFill>
                  <a:srgbClr val="C00000"/>
                </a:solidFill>
              </a:rPr>
            </a:br>
            <a:r>
              <a:rPr lang="zh-CN" altLang="en-US" dirty="0" smtClean="0">
                <a:solidFill>
                  <a:srgbClr val="C00000"/>
                </a:solidFill>
              </a:rPr>
              <a:t>   执行</a:t>
            </a:r>
            <a:r>
              <a:rPr lang="zh-CN" altLang="en-US" dirty="0">
                <a:solidFill>
                  <a:srgbClr val="C00000"/>
                </a:solidFill>
              </a:rPr>
              <a:t>语句部分； </a:t>
            </a:r>
            <a:r>
              <a:rPr lang="zh-CN" altLang="en-US" dirty="0" smtClean="0">
                <a:solidFill>
                  <a:srgbClr val="C00000"/>
                </a:solidFill>
              </a:rPr>
              <a:t>   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* </a:t>
            </a:r>
            <a:r>
              <a:rPr lang="zh-CN" altLang="en-US" sz="1800" i="1" dirty="0" smtClean="0"/>
              <a:t>函数</a:t>
            </a:r>
            <a:r>
              <a:rPr lang="zh-CN" altLang="en-US" sz="1800" i="1" dirty="0"/>
              <a:t>体</a:t>
            </a:r>
            <a:r>
              <a:rPr lang="zh-CN" altLang="en-US" sz="1800" i="1" dirty="0" smtClean="0"/>
              <a:t>部分  *</a:t>
            </a:r>
            <a:r>
              <a:rPr lang="en-US" altLang="zh-CN" sz="1800" i="1" dirty="0" smtClean="0"/>
              <a:t>/</a:t>
            </a:r>
            <a:r>
              <a:rPr lang="zh-CN" altLang="en-US" sz="1800" i="1" dirty="0" smtClean="0"/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C00000"/>
                </a:solidFill>
              </a:rPr>
              <a:t>}</a:t>
            </a:r>
            <a:endParaRPr lang="zh-CN" altLang="zh-CN" dirty="0">
              <a:solidFill>
                <a:srgbClr val="C00000"/>
              </a:solidFill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44967169"/>
              </p:ext>
            </p:extLst>
          </p:nvPr>
        </p:nvGraphicFramePr>
        <p:xfrm>
          <a:off x="956930" y="1786287"/>
          <a:ext cx="10600660" cy="16480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6075"/>
                <a:gridCol w="3771376"/>
                <a:gridCol w="3434316"/>
                <a:gridCol w="2838893"/>
              </a:tblGrid>
              <a:tr h="16480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smtClean="0">
                          <a:solidFill>
                            <a:srgbClr val="003399"/>
                          </a:solidFill>
                          <a:effectLst/>
                        </a:rPr>
                        <a:t>⑴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⑵⑶⑷⑸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arn-CL" altLang="zh-CN" sz="2000" b="1" kern="100" smtClean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#include &lt;stdio.h&gt;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arn-CL" altLang="zh-CN" sz="2000" b="1" kern="100" smtClean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void  main( )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arn-CL" altLang="zh-CN" sz="2000" b="1" kern="100" smtClean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arn-CL" altLang="zh-CN" sz="2000" b="1" kern="100" smtClean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printf ("Hello World!\n");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arn-CL" altLang="zh-CN" sz="2000" b="1" kern="100" smtClean="0">
                          <a:solidFill>
                            <a:srgbClr val="003399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smtClean="0">
                          <a:solidFill>
                            <a:srgbClr val="003399"/>
                          </a:solidFill>
                          <a:effectLst/>
                        </a:rPr>
                        <a:t>/* 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文件包含的库函数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 */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/* 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主函数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 */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/* 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函数体开始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 */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/* 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输出语句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 */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/* 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函数体结束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</a:rPr>
                        <a:t> */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头文件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</a:rPr>
                        <a:t>主函数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18334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2.1.3  C</a:t>
            </a:r>
            <a:r>
              <a:rPr lang="zh-CN" altLang="en-US" smtClean="0"/>
              <a:t>语言程序结构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2-3</a:t>
            </a:r>
            <a:r>
              <a:rPr lang="zh-CN" altLang="zh-CN" dirty="0" smtClean="0"/>
              <a:t>】编制</a:t>
            </a:r>
            <a:r>
              <a:rPr lang="en-US" altLang="zh-CN" dirty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程序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随机输入</a:t>
            </a:r>
            <a:r>
              <a:rPr lang="en-US" altLang="zh-CN" dirty="0"/>
              <a:t>2</a:t>
            </a:r>
            <a:r>
              <a:rPr lang="zh-CN" altLang="zh-CN" dirty="0"/>
              <a:t>个整数，输出其中较大的一个数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zh-CN" dirty="0" smtClean="0"/>
              <a:t>程序</a:t>
            </a:r>
            <a:r>
              <a:rPr lang="zh-CN" altLang="zh-CN" dirty="0"/>
              <a:t>包括一个主函数</a:t>
            </a:r>
            <a:r>
              <a:rPr lang="en-US" altLang="zh-CN" dirty="0" smtClean="0"/>
              <a:t>main()</a:t>
            </a:r>
            <a:r>
              <a:rPr lang="zh-CN" altLang="zh-CN" dirty="0" smtClean="0"/>
              <a:t>和</a:t>
            </a:r>
            <a:r>
              <a:rPr lang="zh-CN" altLang="en-US" dirty="0" smtClean="0"/>
              <a:t>一个</a:t>
            </a:r>
            <a:r>
              <a:rPr lang="zh-CN" altLang="zh-CN" dirty="0" smtClean="0"/>
              <a:t>被</a:t>
            </a:r>
            <a:r>
              <a:rPr lang="zh-CN" altLang="zh-CN" dirty="0"/>
              <a:t>调用</a:t>
            </a:r>
            <a:r>
              <a:rPr lang="zh-CN" altLang="zh-CN" dirty="0" smtClean="0"/>
              <a:t>的</a:t>
            </a:r>
            <a:r>
              <a:rPr lang="zh-CN" altLang="en-US" dirty="0" smtClean="0"/>
              <a:t>自定义</a:t>
            </a:r>
            <a:r>
              <a:rPr lang="zh-CN" altLang="zh-CN" dirty="0" smtClean="0"/>
              <a:t>函数</a:t>
            </a:r>
            <a:r>
              <a:rPr lang="en-US" altLang="zh-CN" dirty="0" smtClean="0"/>
              <a:t>max()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60163765"/>
              </p:ext>
            </p:extLst>
          </p:nvPr>
        </p:nvGraphicFramePr>
        <p:xfrm>
          <a:off x="850594" y="1541734"/>
          <a:ext cx="10882227" cy="4253423"/>
        </p:xfrm>
        <a:graphic>
          <a:graphicData uri="http://schemas.openxmlformats.org/drawingml/2006/table">
            <a:tbl>
              <a:tblPr firstRow="1" firstCol="1" bandRow="1"/>
              <a:tblGrid>
                <a:gridCol w="450743"/>
                <a:gridCol w="3509357"/>
                <a:gridCol w="5215752"/>
                <a:gridCol w="1706375"/>
              </a:tblGrid>
              <a:tr h="229971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⑴⑵⑶⑷⑸⑹⑺⑻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⑼⑽⑾⑿⒀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#include &lt;stdio.h&gt;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void main( )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{  int max( );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  int a, b, c;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  scanf("%d,%d", &amp;a, &amp;b);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  c = max(a,b);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Fixedsys"/>
                        </a:rPr>
                        <a:t>  printf(" max= %d\n", c);  }</a:t>
                      </a:r>
                      <a:endParaRPr lang="zh-CN" sz="2000" b="1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0" b="1" kern="0" smtClean="0">
                        <a:solidFill>
                          <a:srgbClr val="003399"/>
                        </a:solidFill>
                        <a:effectLst/>
                        <a:latin typeface="Times New Roman"/>
                        <a:ea typeface="Fixedsy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smtClea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int  </a:t>
                      </a:r>
                      <a:r>
                        <a:rPr lang="en-US" sz="20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max(int x, int y)</a:t>
                      </a:r>
                      <a:endParaRPr lang="zh-CN" sz="2000" b="1" kern="10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{  int z;</a:t>
                      </a:r>
                      <a:endParaRPr lang="zh-CN" sz="2000" b="1" kern="10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   if  (x &gt; y)  z = x;</a:t>
                      </a:r>
                      <a:endParaRPr lang="zh-CN" sz="2000" b="1" kern="10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   else  z = y;</a:t>
                      </a:r>
                      <a:endParaRPr lang="zh-CN" sz="2000" b="1" kern="10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   return (z);  }</a:t>
                      </a:r>
                      <a:endParaRPr lang="zh-CN" sz="2000" b="1" kern="10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头文件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，包含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库函数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r>
                        <a:rPr lang="en-US" sz="2000" kern="100" dirty="0" err="1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stdio.h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void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是函数类型，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是主函数名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主程序开始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自定义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  <a:r>
                        <a:rPr 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整型数 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</a:t>
                      </a:r>
                      <a:r>
                        <a:rPr 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变量为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整型数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en-US" sz="2000" kern="100" dirty="0" err="1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scanf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为输入语句，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%d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为格式符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</a:t>
                      </a:r>
                      <a:r>
                        <a:rPr 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zh-CN" altLang="en-US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自定义</a:t>
                      </a:r>
                      <a:r>
                        <a:rPr lang="zh-CN" sz="2000" kern="100" dirty="0" smtClean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，传递实参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“max=”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值，主程序结束</a:t>
                      </a:r>
                      <a:r>
                        <a:rPr lang="en-US" sz="2000" kern="1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自定义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  <a:r>
                        <a:rPr 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zh-CN" alt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为形参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{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为函数开始符</a:t>
                      </a:r>
                      <a:r>
                        <a:rPr lang="zh-CN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，变量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为整型数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判断语句，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(x&gt;y)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是表达式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z=x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z=y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是赋值语句，将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值赋</a:t>
                      </a:r>
                      <a:r>
                        <a:rPr lang="zh-CN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</a:t>
                      </a:r>
                      <a:r>
                        <a:rPr 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 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*/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值返回主函数</a:t>
                      </a:r>
                      <a:r>
                        <a:rPr 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</a:t>
                      </a:r>
                      <a:r>
                        <a:rPr lang="zh-CN" alt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为函数结束符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主函数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zh-CN" sz="2000" kern="10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宋体"/>
                        </a:rPr>
                        <a:t>主程序</a:t>
                      </a:r>
                      <a:r>
                        <a:rPr lang="en-US" sz="2000" kern="100">
                          <a:solidFill>
                            <a:srgbClr val="003399"/>
                          </a:solidFill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2000" kern="100">
                        <a:solidFill>
                          <a:srgbClr val="003399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37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 smtClean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自定义函数</a:t>
                      </a:r>
                      <a:endParaRPr lang="zh-CN" sz="2000" b="1" kern="100" dirty="0">
                        <a:solidFill>
                          <a:srgbClr val="7030A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宋体"/>
                        </a:rPr>
                        <a:t>(</a:t>
                      </a:r>
                      <a:r>
                        <a:rPr lang="zh-CN" sz="2000" kern="100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宋体"/>
                        </a:rPr>
                        <a:t>子程序</a:t>
                      </a:r>
                      <a:r>
                        <a:rPr lang="en-US" sz="2000" kern="100" dirty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宋体"/>
                        </a:rPr>
                        <a:t>)</a:t>
                      </a:r>
                      <a:endParaRPr lang="zh-CN" sz="2000" kern="100" dirty="0">
                        <a:solidFill>
                          <a:srgbClr val="7030A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20131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2.1.3  C</a:t>
            </a:r>
            <a:r>
              <a:rPr lang="zh-CN" altLang="en-US" smtClean="0"/>
              <a:t>语言程序结构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C</a:t>
            </a:r>
            <a:r>
              <a:rPr lang="zh-CN" altLang="zh-CN" b="1" dirty="0"/>
              <a:t>语言程序的主要结构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en-US" altLang="zh-CN" dirty="0" smtClean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程序构成</a:t>
            </a:r>
            <a:endParaRPr lang="en-US" altLang="zh-CN" dirty="0"/>
          </a:p>
          <a:p>
            <a:pPr lvl="2"/>
            <a:r>
              <a:rPr lang="en-US" altLang="zh-CN" dirty="0" smtClean="0"/>
              <a:t>C</a:t>
            </a:r>
            <a:r>
              <a:rPr lang="zh-CN" altLang="zh-CN" dirty="0"/>
              <a:t>语言程序由函数</a:t>
            </a:r>
            <a:r>
              <a:rPr lang="zh-CN" altLang="zh-CN" dirty="0" smtClean="0"/>
              <a:t>构成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en-US" altLang="zh-CN" dirty="0"/>
              <a:t>C</a:t>
            </a:r>
            <a:r>
              <a:rPr lang="zh-CN" altLang="zh-CN" dirty="0"/>
              <a:t>程序必须有一个主函数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程序由</a:t>
            </a:r>
            <a:r>
              <a:rPr lang="zh-CN" altLang="en-US" dirty="0" smtClean="0"/>
              <a:t>“</a:t>
            </a:r>
            <a:r>
              <a:rPr lang="zh-CN" altLang="zh-CN" dirty="0" smtClean="0"/>
              <a:t>函数头部</a:t>
            </a:r>
            <a:r>
              <a:rPr lang="zh-CN" altLang="en-US" dirty="0" smtClean="0"/>
              <a:t>”</a:t>
            </a:r>
            <a:r>
              <a:rPr lang="zh-CN" altLang="zh-CN" dirty="0" smtClean="0"/>
              <a:t>和</a:t>
            </a:r>
            <a:r>
              <a:rPr lang="zh-CN" altLang="en-US" dirty="0" smtClean="0"/>
              <a:t>“</a:t>
            </a:r>
            <a:r>
              <a:rPr lang="zh-CN" altLang="zh-CN" dirty="0" smtClean="0"/>
              <a:t>函数体</a:t>
            </a:r>
            <a:r>
              <a:rPr lang="zh-CN" altLang="en-US" dirty="0" smtClean="0"/>
              <a:t>”</a:t>
            </a:r>
            <a:r>
              <a:rPr lang="zh-CN" altLang="zh-CN" dirty="0" smtClean="0"/>
              <a:t>组成。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/>
              <a:t>程序</a:t>
            </a:r>
            <a:r>
              <a:rPr lang="zh-CN" altLang="zh-CN" dirty="0" smtClean="0"/>
              <a:t>注释</a:t>
            </a:r>
            <a:endParaRPr lang="zh-CN" altLang="zh-CN" dirty="0"/>
          </a:p>
          <a:p>
            <a:pPr lvl="2"/>
            <a:r>
              <a:rPr lang="en-US" altLang="zh-CN" dirty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中</a:t>
            </a:r>
            <a:r>
              <a:rPr lang="en-US" altLang="zh-CN" dirty="0" smtClean="0"/>
              <a:t>/*  </a:t>
            </a:r>
            <a:r>
              <a:rPr lang="en-US" altLang="zh-CN" dirty="0"/>
              <a:t>*/</a:t>
            </a:r>
            <a:r>
              <a:rPr lang="zh-CN" altLang="zh-CN" dirty="0"/>
              <a:t>之内为程序</a:t>
            </a:r>
            <a:r>
              <a:rPr lang="zh-CN" altLang="zh-CN" dirty="0" smtClean="0"/>
              <a:t>注释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程序注释</a:t>
            </a:r>
            <a:r>
              <a:rPr lang="zh-CN" altLang="zh-CN" dirty="0"/>
              <a:t>部分不会</a:t>
            </a:r>
            <a:r>
              <a:rPr lang="zh-CN" altLang="zh-CN" dirty="0" smtClean="0"/>
              <a:t>执行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程序代码说明“</a:t>
            </a:r>
            <a:r>
              <a:rPr lang="zh-CN" altLang="zh-CN" b="1" dirty="0" smtClean="0">
                <a:solidFill>
                  <a:srgbClr val="C00000"/>
                </a:solidFill>
              </a:rPr>
              <a:t>怎样做</a:t>
            </a:r>
            <a:r>
              <a:rPr lang="zh-CN" altLang="zh-CN" dirty="0" smtClean="0">
                <a:solidFill>
                  <a:srgbClr val="C00000"/>
                </a:solidFill>
              </a:rPr>
              <a:t>”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程序</a:t>
            </a:r>
            <a:r>
              <a:rPr lang="zh-CN" altLang="zh-CN" dirty="0" smtClean="0">
                <a:solidFill>
                  <a:srgbClr val="C00000"/>
                </a:solidFill>
              </a:rPr>
              <a:t>注释说明</a:t>
            </a:r>
            <a:r>
              <a:rPr lang="zh-CN" altLang="zh-CN" dirty="0">
                <a:solidFill>
                  <a:srgbClr val="C00000"/>
                </a:solidFill>
              </a:rPr>
              <a:t>“</a:t>
            </a:r>
            <a:r>
              <a:rPr lang="zh-CN" altLang="zh-CN" b="1" dirty="0">
                <a:solidFill>
                  <a:srgbClr val="C00000"/>
                </a:solidFill>
              </a:rPr>
              <a:t>为什么</a:t>
            </a:r>
            <a:r>
              <a:rPr lang="zh-CN" altLang="zh-CN" dirty="0">
                <a:solidFill>
                  <a:srgbClr val="C00000"/>
                </a:solidFill>
              </a:rPr>
              <a:t>”这样</a:t>
            </a:r>
            <a:r>
              <a:rPr lang="zh-CN" altLang="zh-CN" dirty="0" smtClean="0">
                <a:solidFill>
                  <a:srgbClr val="C00000"/>
                </a:solidFill>
              </a:rPr>
              <a:t>做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程序注释</a:t>
            </a:r>
            <a:r>
              <a:rPr lang="zh-CN" altLang="zh-CN" dirty="0"/>
              <a:t>是为了增强程序的易读性和可维护性。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55290" y="1535814"/>
            <a:ext cx="3351693" cy="340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0131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2.1.3  C</a:t>
            </a:r>
            <a:r>
              <a:rPr lang="zh-CN" altLang="en-US" smtClean="0"/>
              <a:t>语言程序结构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】C</a:t>
            </a:r>
            <a:r>
              <a:rPr lang="zh-CN" altLang="en-US" dirty="0" smtClean="0"/>
              <a:t>语言程序结构。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429" y="1105342"/>
            <a:ext cx="10182594" cy="47327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0131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453172404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2.1.3  C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语言程序结构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2.1.4  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程序解释与编译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2.1.5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程序编辑与运行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2.1.1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程序语言的发展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程序语言的类型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94002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）迪科斯彻与结构化程序</a:t>
            </a:r>
            <a:r>
              <a:rPr lang="zh-CN" altLang="zh-CN" dirty="0" smtClean="0"/>
              <a:t>设计</a:t>
            </a:r>
            <a:endParaRPr lang="en-US" altLang="zh-CN" dirty="0" smtClean="0"/>
          </a:p>
          <a:p>
            <a:pPr marL="0" lvl="1" indent="0">
              <a:buNone/>
            </a:pPr>
            <a:endParaRPr lang="zh-CN" altLang="zh-CN" dirty="0"/>
          </a:p>
          <a:p>
            <a:pPr lvl="1"/>
            <a:r>
              <a:rPr lang="zh-CN" altLang="zh-CN" dirty="0" smtClean="0"/>
              <a:t>迪科斯彻</a:t>
            </a:r>
            <a:r>
              <a:rPr lang="zh-CN" altLang="en-US" dirty="0" smtClean="0"/>
              <a:t>贡献：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1960</a:t>
            </a:r>
            <a:r>
              <a:rPr lang="zh-CN" altLang="zh-CN" dirty="0"/>
              <a:t>年开发了</a:t>
            </a:r>
            <a:r>
              <a:rPr lang="en-US" altLang="zh-CN" dirty="0"/>
              <a:t>ALGOL 60</a:t>
            </a:r>
            <a:r>
              <a:rPr lang="zh-CN" altLang="zh-CN" dirty="0" smtClean="0"/>
              <a:t>编译器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提出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Goto</a:t>
            </a:r>
            <a:r>
              <a:rPr lang="zh-CN" altLang="zh-CN" dirty="0"/>
              <a:t>语句有害</a:t>
            </a:r>
            <a:r>
              <a:rPr lang="zh-CN" altLang="zh-CN" dirty="0" smtClean="0"/>
              <a:t>论</a:t>
            </a:r>
            <a:r>
              <a:rPr lang="zh-CN" altLang="en-US" dirty="0" smtClean="0"/>
              <a:t>”（广泛用于结构化程序设计）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解决</a:t>
            </a:r>
            <a:r>
              <a:rPr lang="zh-CN" altLang="en-US" dirty="0" smtClean="0"/>
              <a:t>“</a:t>
            </a:r>
            <a:r>
              <a:rPr lang="zh-CN" altLang="zh-CN" dirty="0" smtClean="0"/>
              <a:t>哲学家就餐</a:t>
            </a:r>
            <a:r>
              <a:rPr lang="zh-CN" altLang="en-US" dirty="0" smtClean="0"/>
              <a:t>”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（操作系统中信号量算法）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发明图论</a:t>
            </a:r>
            <a:r>
              <a:rPr lang="zh-CN" altLang="zh-CN" dirty="0"/>
              <a:t>中最短路径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（应用广泛的网络路由算法）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银行家</a:t>
            </a:r>
            <a:r>
              <a:rPr lang="zh-CN" altLang="zh-CN" dirty="0"/>
              <a:t>算法的</a:t>
            </a:r>
            <a:r>
              <a:rPr lang="zh-CN" altLang="zh-CN" dirty="0" smtClean="0"/>
              <a:t>创造者</a:t>
            </a:r>
            <a:r>
              <a:rPr lang="zh-CN" altLang="en-US" dirty="0"/>
              <a:t>（广泛</a:t>
            </a:r>
            <a:r>
              <a:rPr lang="zh-CN" altLang="en-US" dirty="0" smtClean="0"/>
              <a:t>用于操作系统的算法） 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迪科斯彻名言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编程</a:t>
            </a:r>
            <a:r>
              <a:rPr lang="zh-CN" altLang="zh-CN" b="1" dirty="0">
                <a:solidFill>
                  <a:srgbClr val="C00000"/>
                </a:solidFill>
              </a:rPr>
              <a:t>的艺术就是处理复杂性的艺术</a:t>
            </a:r>
            <a:r>
              <a:rPr lang="zh-CN" altLang="zh-CN" b="1" dirty="0" smtClean="0">
                <a:solidFill>
                  <a:srgbClr val="C00000"/>
                </a:solidFill>
              </a:rPr>
              <a:t>。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简单</a:t>
            </a:r>
            <a:r>
              <a:rPr lang="zh-CN" altLang="zh-CN" b="1" dirty="0">
                <a:solidFill>
                  <a:srgbClr val="C00000"/>
                </a:solidFill>
              </a:rPr>
              <a:t>是可靠的先决条件</a:t>
            </a:r>
            <a:r>
              <a:rPr lang="zh-CN" altLang="zh-CN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dirty="0" smtClean="0"/>
              <a:t>计算机</a:t>
            </a:r>
            <a:r>
              <a:rPr lang="zh-CN" altLang="zh-CN" dirty="0"/>
              <a:t>会不会思考这个问题就像问潜水艇会不会游泳一样。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15469" y="5968482"/>
            <a:ext cx="2137146" cy="486117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哲学家就餐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615" y="3489683"/>
            <a:ext cx="3239386" cy="336831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93599" y="712382"/>
            <a:ext cx="2409856" cy="262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942412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、程序</a:t>
            </a:r>
            <a:r>
              <a:rPr lang="zh-CN" altLang="en-US" b="1" dirty="0"/>
              <a:t>的解释执行方式</a:t>
            </a:r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程序</a:t>
            </a:r>
            <a:r>
              <a:rPr lang="zh-CN" altLang="en-US" dirty="0"/>
              <a:t>语言编写</a:t>
            </a:r>
            <a:r>
              <a:rPr lang="zh-CN" altLang="en-US" dirty="0" smtClean="0"/>
              <a:t>的指令</a:t>
            </a:r>
            <a:r>
              <a:rPr lang="zh-CN" altLang="en-US" dirty="0"/>
              <a:t>序列称为</a:t>
            </a:r>
            <a:r>
              <a:rPr lang="zh-CN" altLang="en-US" dirty="0" smtClean="0"/>
              <a:t>“</a:t>
            </a:r>
            <a:r>
              <a:rPr lang="zh-CN" altLang="en-US" dirty="0" smtClean="0">
                <a:solidFill>
                  <a:srgbClr val="C00000"/>
                </a:solidFill>
              </a:rPr>
              <a:t>源程序</a:t>
            </a:r>
            <a:r>
              <a:rPr lang="zh-CN" altLang="en-US" dirty="0" smtClean="0"/>
              <a:t>”；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源程序必须翻译</a:t>
            </a:r>
            <a:r>
              <a:rPr lang="zh-CN" altLang="en-US" dirty="0"/>
              <a:t>成</a:t>
            </a:r>
            <a:r>
              <a:rPr lang="zh-CN" altLang="en-US" dirty="0" smtClean="0"/>
              <a:t>机器指令，</a:t>
            </a:r>
            <a:r>
              <a:rPr lang="zh-CN" altLang="en-US" dirty="0"/>
              <a:t>计算机才能识别和</a:t>
            </a:r>
            <a:r>
              <a:rPr lang="zh-CN" altLang="en-US" dirty="0" smtClean="0"/>
              <a:t>执行；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翻译方式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解释执行</a:t>
            </a:r>
            <a:r>
              <a:rPr lang="zh-CN" altLang="en-US" dirty="0"/>
              <a:t>方式和</a:t>
            </a:r>
            <a:r>
              <a:rPr lang="zh-CN" altLang="en-US" dirty="0">
                <a:solidFill>
                  <a:srgbClr val="C00000"/>
                </a:solidFill>
              </a:rPr>
              <a:t>编译执行</a:t>
            </a:r>
            <a:r>
              <a:rPr lang="zh-CN" altLang="en-US" dirty="0"/>
              <a:t>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pPr marL="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）程序的解释执行过程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语言</a:t>
            </a:r>
            <a:r>
              <a:rPr lang="zh-CN" altLang="en-US" dirty="0"/>
              <a:t>解释器一般包含</a:t>
            </a:r>
            <a:r>
              <a:rPr lang="zh-CN" altLang="en-US" dirty="0" smtClean="0"/>
              <a:t>在软件</a:t>
            </a:r>
            <a:r>
              <a:rPr lang="zh-CN" altLang="en-US" dirty="0"/>
              <a:t>或操作系统内，如</a:t>
            </a:r>
            <a:r>
              <a:rPr lang="en-US" altLang="zh-CN" dirty="0"/>
              <a:t>IE</a:t>
            </a:r>
            <a:r>
              <a:rPr lang="zh-CN" altLang="en-US" dirty="0" smtClean="0"/>
              <a:t>浏览器，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虚拟机</a:t>
            </a:r>
            <a:r>
              <a:rPr lang="zh-CN" altLang="en-US" dirty="0"/>
              <a:t>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03762" y="3258890"/>
            <a:ext cx="10398642" cy="903768"/>
            <a:chOff x="893135" y="3423684"/>
            <a:chExt cx="10398642" cy="903768"/>
          </a:xfrm>
        </p:grpSpPr>
        <p:graphicFrame>
          <p:nvGraphicFramePr>
            <p:cNvPr id="4" name="图示 3"/>
            <p:cNvGraphicFramePr/>
            <p:nvPr>
              <p:extLst>
                <p:ext uri="{D42A27DB-BD31-4B8C-83A1-F6EECF244321}">
                  <p14:modId xmlns="" xmlns:p14="http://schemas.microsoft.com/office/powerpoint/2010/main" val="1134043812"/>
                </p:ext>
              </p:extLst>
            </p:nvPr>
          </p:nvGraphicFramePr>
          <p:xfrm>
            <a:off x="1319618" y="3710763"/>
            <a:ext cx="9387368" cy="6166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9" name="直接箭头连接符 8"/>
            <p:cNvCxnSpPr/>
            <p:nvPr/>
          </p:nvCxnSpPr>
          <p:spPr>
            <a:xfrm flipV="1">
              <a:off x="10770781" y="4008474"/>
              <a:ext cx="520996" cy="2126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11291777" y="3423684"/>
              <a:ext cx="0" cy="60605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893135" y="3423684"/>
              <a:ext cx="10398642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893135" y="3423684"/>
              <a:ext cx="0" cy="59542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893135" y="4019107"/>
              <a:ext cx="701749" cy="1063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018334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/>
              <a:t>】</a:t>
            </a:r>
            <a:r>
              <a:rPr lang="zh-CN" altLang="en-US" dirty="0"/>
              <a:t>程序的执行过程。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56819" y="1471897"/>
            <a:ext cx="8382000" cy="3960812"/>
            <a:chOff x="1493331" y="1900620"/>
            <a:chExt cx="8382000" cy="3960812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493331" y="3826257"/>
              <a:ext cx="2009775" cy="2035175"/>
              <a:chOff x="328" y="2407"/>
              <a:chExt cx="1225" cy="1480"/>
            </a:xfrm>
          </p:grpSpPr>
          <p:sp>
            <p:nvSpPr>
              <p:cNvPr id="8" name="AutoShape 6"/>
              <p:cNvSpPr>
                <a:spLocks noChangeArrowheads="1"/>
              </p:cNvSpPr>
              <p:nvPr/>
            </p:nvSpPr>
            <p:spPr bwMode="auto">
              <a:xfrm>
                <a:off x="328" y="3444"/>
                <a:ext cx="1225" cy="443"/>
              </a:xfrm>
              <a:prstGeom prst="roundRect">
                <a:avLst>
                  <a:gd name="adj" fmla="val 12343"/>
                </a:avLst>
              </a:prstGeom>
              <a:solidFill>
                <a:srgbClr val="FCDA78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" name="AutoShape 7"/>
              <p:cNvSpPr>
                <a:spLocks noChangeArrowheads="1"/>
              </p:cNvSpPr>
              <p:nvPr/>
            </p:nvSpPr>
            <p:spPr bwMode="auto">
              <a:xfrm>
                <a:off x="328" y="2407"/>
                <a:ext cx="1195" cy="884"/>
              </a:xfrm>
              <a:prstGeom prst="roundRect">
                <a:avLst>
                  <a:gd name="adj" fmla="val 12343"/>
                </a:avLst>
              </a:prstGeom>
              <a:gradFill rotWithShape="0">
                <a:gsLst>
                  <a:gs pos="0">
                    <a:srgbClr val="FCDE86"/>
                  </a:gs>
                  <a:gs pos="100000">
                    <a:srgbClr val="FCDA78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652" y="3299"/>
                <a:ext cx="566" cy="137"/>
              </a:xfrm>
              <a:prstGeom prst="roundRect">
                <a:avLst>
                  <a:gd name="adj" fmla="val 12343"/>
                </a:avLst>
              </a:prstGeom>
              <a:solidFill>
                <a:srgbClr val="FCDA78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480" y="2478"/>
                <a:ext cx="870" cy="745"/>
              </a:xfrm>
              <a:prstGeom prst="roundRect">
                <a:avLst>
                  <a:gd name="adj" fmla="val 1234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388" y="3523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490" y="3523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591" y="3523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693" y="3523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388" y="3638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490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591" y="363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693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" name="Rectangle 18"/>
              <p:cNvSpPr>
                <a:spLocks noChangeArrowheads="1"/>
              </p:cNvSpPr>
              <p:nvPr/>
            </p:nvSpPr>
            <p:spPr bwMode="auto">
              <a:xfrm>
                <a:off x="794" y="363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" name="Rectangle 19"/>
              <p:cNvSpPr>
                <a:spLocks noChangeArrowheads="1"/>
              </p:cNvSpPr>
              <p:nvPr/>
            </p:nvSpPr>
            <p:spPr bwMode="auto">
              <a:xfrm>
                <a:off x="882" y="363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388" y="3748"/>
                <a:ext cx="54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490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591" y="374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693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794" y="3748"/>
                <a:ext cx="53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882" y="3748"/>
                <a:ext cx="52" cy="7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631819" y="3834195"/>
              <a:ext cx="2098675" cy="2019300"/>
            </a:xfrm>
            <a:prstGeom prst="rect">
              <a:avLst/>
            </a:prstGeom>
            <a:gradFill rotWithShape="0">
              <a:gsLst>
                <a:gs pos="0">
                  <a:srgbClr val="ACF36F"/>
                </a:gs>
                <a:gs pos="100000">
                  <a:srgbClr val="A3F25F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lIns="90488" tIns="44450" rIns="90488" bIns="4445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Language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Translation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Process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072769" y="3175382"/>
              <a:ext cx="8715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b="1">
                  <a:solidFill>
                    <a:srgbClr val="CC0066"/>
                  </a:solidFill>
                </a:rPr>
                <a:t>源代码</a:t>
              </a:r>
            </a:p>
            <a:p>
              <a:pPr algn="ctr">
                <a:lnSpc>
                  <a:spcPct val="90000"/>
                </a:lnSpc>
              </a:pPr>
              <a:r>
                <a:rPr lang="zh-CN" altLang="en-US" b="1">
                  <a:solidFill>
                    <a:srgbClr val="CC0066"/>
                  </a:solidFill>
                </a:rPr>
                <a:t>源程序</a:t>
              </a:r>
            </a:p>
          </p:txBody>
        </p:sp>
        <p:grpSp>
          <p:nvGrpSpPr>
            <p:cNvPr id="30" name="Group 28"/>
            <p:cNvGrpSpPr>
              <a:grpSpLocks/>
            </p:cNvGrpSpPr>
            <p:nvPr/>
          </p:nvGrpSpPr>
          <p:grpSpPr bwMode="auto">
            <a:xfrm>
              <a:off x="8362444" y="3924682"/>
              <a:ext cx="1512887" cy="1839913"/>
              <a:chOff x="4515" y="2479"/>
              <a:chExt cx="922" cy="133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515" y="2479"/>
                <a:ext cx="922" cy="1338"/>
              </a:xfrm>
              <a:custGeom>
                <a:avLst/>
                <a:gdLst>
                  <a:gd name="T0" fmla="*/ 921 w 922"/>
                  <a:gd name="T1" fmla="*/ 182 h 1338"/>
                  <a:gd name="T2" fmla="*/ 921 w 922"/>
                  <a:gd name="T3" fmla="*/ 1164 h 1338"/>
                  <a:gd name="T4" fmla="*/ 906 w 922"/>
                  <a:gd name="T5" fmla="*/ 1194 h 1338"/>
                  <a:gd name="T6" fmla="*/ 885 w 922"/>
                  <a:gd name="T7" fmla="*/ 1222 h 1338"/>
                  <a:gd name="T8" fmla="*/ 852 w 922"/>
                  <a:gd name="T9" fmla="*/ 1247 h 1338"/>
                  <a:gd name="T10" fmla="*/ 810 w 922"/>
                  <a:gd name="T11" fmla="*/ 1272 h 1338"/>
                  <a:gd name="T12" fmla="*/ 749 w 922"/>
                  <a:gd name="T13" fmla="*/ 1296 h 1338"/>
                  <a:gd name="T14" fmla="*/ 689 w 922"/>
                  <a:gd name="T15" fmla="*/ 1312 h 1338"/>
                  <a:gd name="T16" fmla="*/ 623 w 922"/>
                  <a:gd name="T17" fmla="*/ 1323 h 1338"/>
                  <a:gd name="T18" fmla="*/ 560 w 922"/>
                  <a:gd name="T19" fmla="*/ 1332 h 1338"/>
                  <a:gd name="T20" fmla="*/ 503 w 922"/>
                  <a:gd name="T21" fmla="*/ 1337 h 1338"/>
                  <a:gd name="T22" fmla="*/ 439 w 922"/>
                  <a:gd name="T23" fmla="*/ 1337 h 1338"/>
                  <a:gd name="T24" fmla="*/ 367 w 922"/>
                  <a:gd name="T25" fmla="*/ 1332 h 1338"/>
                  <a:gd name="T26" fmla="*/ 307 w 922"/>
                  <a:gd name="T27" fmla="*/ 1325 h 1338"/>
                  <a:gd name="T28" fmla="*/ 241 w 922"/>
                  <a:gd name="T29" fmla="*/ 1314 h 1338"/>
                  <a:gd name="T30" fmla="*/ 178 w 922"/>
                  <a:gd name="T31" fmla="*/ 1298 h 1338"/>
                  <a:gd name="T32" fmla="*/ 132 w 922"/>
                  <a:gd name="T33" fmla="*/ 1282 h 1338"/>
                  <a:gd name="T34" fmla="*/ 84 w 922"/>
                  <a:gd name="T35" fmla="*/ 1259 h 1338"/>
                  <a:gd name="T36" fmla="*/ 48 w 922"/>
                  <a:gd name="T37" fmla="*/ 1233 h 1338"/>
                  <a:gd name="T38" fmla="*/ 30 w 922"/>
                  <a:gd name="T39" fmla="*/ 1217 h 1338"/>
                  <a:gd name="T40" fmla="*/ 12 w 922"/>
                  <a:gd name="T41" fmla="*/ 1192 h 1338"/>
                  <a:gd name="T42" fmla="*/ 0 w 922"/>
                  <a:gd name="T43" fmla="*/ 1162 h 1338"/>
                  <a:gd name="T44" fmla="*/ 0 w 922"/>
                  <a:gd name="T45" fmla="*/ 168 h 1338"/>
                  <a:gd name="T46" fmla="*/ 9 w 922"/>
                  <a:gd name="T47" fmla="*/ 143 h 1338"/>
                  <a:gd name="T48" fmla="*/ 30 w 922"/>
                  <a:gd name="T49" fmla="*/ 115 h 1338"/>
                  <a:gd name="T50" fmla="*/ 81 w 922"/>
                  <a:gd name="T51" fmla="*/ 78 h 1338"/>
                  <a:gd name="T52" fmla="*/ 51 w 922"/>
                  <a:gd name="T53" fmla="*/ 99 h 1338"/>
                  <a:gd name="T54" fmla="*/ 105 w 922"/>
                  <a:gd name="T55" fmla="*/ 65 h 1338"/>
                  <a:gd name="T56" fmla="*/ 147 w 922"/>
                  <a:gd name="T57" fmla="*/ 48 h 1338"/>
                  <a:gd name="T58" fmla="*/ 202 w 922"/>
                  <a:gd name="T59" fmla="*/ 32 h 1338"/>
                  <a:gd name="T60" fmla="*/ 262 w 922"/>
                  <a:gd name="T61" fmla="*/ 18 h 1338"/>
                  <a:gd name="T62" fmla="*/ 325 w 922"/>
                  <a:gd name="T63" fmla="*/ 5 h 1338"/>
                  <a:gd name="T64" fmla="*/ 400 w 922"/>
                  <a:gd name="T65" fmla="*/ 0 h 1338"/>
                  <a:gd name="T66" fmla="*/ 464 w 922"/>
                  <a:gd name="T67" fmla="*/ 0 h 1338"/>
                  <a:gd name="T68" fmla="*/ 548 w 922"/>
                  <a:gd name="T69" fmla="*/ 0 h 1338"/>
                  <a:gd name="T70" fmla="*/ 608 w 922"/>
                  <a:gd name="T71" fmla="*/ 7 h 1338"/>
                  <a:gd name="T72" fmla="*/ 662 w 922"/>
                  <a:gd name="T73" fmla="*/ 18 h 1338"/>
                  <a:gd name="T74" fmla="*/ 725 w 922"/>
                  <a:gd name="T75" fmla="*/ 32 h 1338"/>
                  <a:gd name="T76" fmla="*/ 777 w 922"/>
                  <a:gd name="T77" fmla="*/ 51 h 1338"/>
                  <a:gd name="T78" fmla="*/ 825 w 922"/>
                  <a:gd name="T79" fmla="*/ 76 h 1338"/>
                  <a:gd name="T80" fmla="*/ 861 w 922"/>
                  <a:gd name="T81" fmla="*/ 97 h 1338"/>
                  <a:gd name="T82" fmla="*/ 885 w 922"/>
                  <a:gd name="T83" fmla="*/ 118 h 1338"/>
                  <a:gd name="T84" fmla="*/ 906 w 922"/>
                  <a:gd name="T85" fmla="*/ 145 h 1338"/>
                  <a:gd name="T86" fmla="*/ 921 w 922"/>
                  <a:gd name="T87" fmla="*/ 182 h 133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922" h="1338">
                    <a:moveTo>
                      <a:pt x="921" y="182"/>
                    </a:moveTo>
                    <a:lnTo>
                      <a:pt x="921" y="1164"/>
                    </a:lnTo>
                    <a:lnTo>
                      <a:pt x="906" y="1194"/>
                    </a:lnTo>
                    <a:lnTo>
                      <a:pt x="885" y="1222"/>
                    </a:lnTo>
                    <a:lnTo>
                      <a:pt x="852" y="1247"/>
                    </a:lnTo>
                    <a:lnTo>
                      <a:pt x="810" y="1272"/>
                    </a:lnTo>
                    <a:lnTo>
                      <a:pt x="749" y="1296"/>
                    </a:lnTo>
                    <a:lnTo>
                      <a:pt x="689" y="1312"/>
                    </a:lnTo>
                    <a:lnTo>
                      <a:pt x="623" y="1323"/>
                    </a:lnTo>
                    <a:lnTo>
                      <a:pt x="560" y="1332"/>
                    </a:lnTo>
                    <a:lnTo>
                      <a:pt x="503" y="1337"/>
                    </a:lnTo>
                    <a:lnTo>
                      <a:pt x="439" y="1337"/>
                    </a:lnTo>
                    <a:lnTo>
                      <a:pt x="367" y="1332"/>
                    </a:lnTo>
                    <a:lnTo>
                      <a:pt x="307" y="1325"/>
                    </a:lnTo>
                    <a:lnTo>
                      <a:pt x="241" y="1314"/>
                    </a:lnTo>
                    <a:lnTo>
                      <a:pt x="178" y="1298"/>
                    </a:lnTo>
                    <a:lnTo>
                      <a:pt x="132" y="1282"/>
                    </a:lnTo>
                    <a:lnTo>
                      <a:pt x="84" y="1259"/>
                    </a:lnTo>
                    <a:lnTo>
                      <a:pt x="48" y="1233"/>
                    </a:lnTo>
                    <a:lnTo>
                      <a:pt x="30" y="1217"/>
                    </a:lnTo>
                    <a:lnTo>
                      <a:pt x="12" y="1192"/>
                    </a:lnTo>
                    <a:lnTo>
                      <a:pt x="0" y="1162"/>
                    </a:lnTo>
                    <a:lnTo>
                      <a:pt x="0" y="168"/>
                    </a:lnTo>
                    <a:lnTo>
                      <a:pt x="9" y="143"/>
                    </a:lnTo>
                    <a:lnTo>
                      <a:pt x="30" y="115"/>
                    </a:lnTo>
                    <a:lnTo>
                      <a:pt x="81" y="78"/>
                    </a:lnTo>
                    <a:lnTo>
                      <a:pt x="51" y="99"/>
                    </a:lnTo>
                    <a:lnTo>
                      <a:pt x="105" y="65"/>
                    </a:lnTo>
                    <a:lnTo>
                      <a:pt x="147" y="48"/>
                    </a:lnTo>
                    <a:lnTo>
                      <a:pt x="202" y="32"/>
                    </a:lnTo>
                    <a:lnTo>
                      <a:pt x="262" y="18"/>
                    </a:lnTo>
                    <a:lnTo>
                      <a:pt x="325" y="5"/>
                    </a:lnTo>
                    <a:lnTo>
                      <a:pt x="400" y="0"/>
                    </a:lnTo>
                    <a:lnTo>
                      <a:pt x="464" y="0"/>
                    </a:lnTo>
                    <a:lnTo>
                      <a:pt x="548" y="0"/>
                    </a:lnTo>
                    <a:lnTo>
                      <a:pt x="608" y="7"/>
                    </a:lnTo>
                    <a:lnTo>
                      <a:pt x="662" y="18"/>
                    </a:lnTo>
                    <a:lnTo>
                      <a:pt x="725" y="32"/>
                    </a:lnTo>
                    <a:lnTo>
                      <a:pt x="777" y="51"/>
                    </a:lnTo>
                    <a:lnTo>
                      <a:pt x="825" y="76"/>
                    </a:lnTo>
                    <a:lnTo>
                      <a:pt x="861" y="97"/>
                    </a:lnTo>
                    <a:lnTo>
                      <a:pt x="885" y="118"/>
                    </a:lnTo>
                    <a:lnTo>
                      <a:pt x="906" y="145"/>
                    </a:lnTo>
                    <a:lnTo>
                      <a:pt x="921" y="182"/>
                    </a:lnTo>
                  </a:path>
                </a:pathLst>
              </a:custGeom>
              <a:gradFill rotWithShape="0">
                <a:gsLst>
                  <a:gs pos="0">
                    <a:srgbClr val="ABC7FE"/>
                  </a:gs>
                  <a:gs pos="100000">
                    <a:srgbClr val="A2C1FE"/>
                  </a:gs>
                </a:gsLst>
                <a:lin ang="5400000" scaled="1"/>
              </a:gradFill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4519" y="2483"/>
                <a:ext cx="913" cy="30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4652" y="2977"/>
                <a:ext cx="672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zh-CN" altLang="en-US" b="1">
                    <a:solidFill>
                      <a:srgbClr val="000000"/>
                    </a:solidFill>
                  </a:rPr>
                  <a:t>机器代码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zh-CN" altLang="en-US" b="1">
                    <a:solidFill>
                      <a:srgbClr val="000000"/>
                    </a:solidFill>
                  </a:rPr>
                  <a:t>目标程序</a:t>
                </a:r>
                <a:endParaRPr lang="zh-CN" altLang="en-US" b="1">
                  <a:solidFill>
                    <a:srgbClr val="CC0066"/>
                  </a:solidFill>
                </a:endParaRPr>
              </a:p>
            </p:txBody>
          </p:sp>
        </p:grp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6935281" y="4513645"/>
              <a:ext cx="130016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930786" y="4031045"/>
              <a:ext cx="1128515" cy="75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600" b="1">
                  <a:solidFill>
                    <a:srgbClr val="000000"/>
                  </a:solidFill>
                </a:rPr>
                <a:t>Written in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sz="1600" b="1" smtClean="0">
                  <a:solidFill>
                    <a:srgbClr val="000000"/>
                  </a:solidFill>
                </a:rPr>
                <a:t>C</a:t>
              </a:r>
              <a:endParaRPr lang="en-US" altLang="zh-CN" sz="1600" b="1">
                <a:solidFill>
                  <a:srgbClr val="000000"/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1600" b="1">
                  <a:solidFill>
                    <a:srgbClr val="000000"/>
                  </a:solidFill>
                </a:rPr>
                <a:t>etc.</a:t>
              </a:r>
              <a:endParaRPr lang="en-US" altLang="zh-CN" b="1">
                <a:solidFill>
                  <a:srgbClr val="000000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735006" y="1900620"/>
              <a:ext cx="2047875" cy="1189037"/>
            </a:xfrm>
            <a:custGeom>
              <a:avLst/>
              <a:gdLst>
                <a:gd name="T0" fmla="*/ 921 w 922"/>
                <a:gd name="T1" fmla="*/ 103 h 755"/>
                <a:gd name="T2" fmla="*/ 921 w 922"/>
                <a:gd name="T3" fmla="*/ 657 h 755"/>
                <a:gd name="T4" fmla="*/ 906 w 922"/>
                <a:gd name="T5" fmla="*/ 673 h 755"/>
                <a:gd name="T6" fmla="*/ 885 w 922"/>
                <a:gd name="T7" fmla="*/ 689 h 755"/>
                <a:gd name="T8" fmla="*/ 852 w 922"/>
                <a:gd name="T9" fmla="*/ 703 h 755"/>
                <a:gd name="T10" fmla="*/ 810 w 922"/>
                <a:gd name="T11" fmla="*/ 718 h 755"/>
                <a:gd name="T12" fmla="*/ 749 w 922"/>
                <a:gd name="T13" fmla="*/ 731 h 755"/>
                <a:gd name="T14" fmla="*/ 689 w 922"/>
                <a:gd name="T15" fmla="*/ 740 h 755"/>
                <a:gd name="T16" fmla="*/ 623 w 922"/>
                <a:gd name="T17" fmla="*/ 746 h 755"/>
                <a:gd name="T18" fmla="*/ 560 w 922"/>
                <a:gd name="T19" fmla="*/ 751 h 755"/>
                <a:gd name="T20" fmla="*/ 503 w 922"/>
                <a:gd name="T21" fmla="*/ 754 h 755"/>
                <a:gd name="T22" fmla="*/ 439 w 922"/>
                <a:gd name="T23" fmla="*/ 754 h 755"/>
                <a:gd name="T24" fmla="*/ 367 w 922"/>
                <a:gd name="T25" fmla="*/ 751 h 755"/>
                <a:gd name="T26" fmla="*/ 307 w 922"/>
                <a:gd name="T27" fmla="*/ 748 h 755"/>
                <a:gd name="T28" fmla="*/ 241 w 922"/>
                <a:gd name="T29" fmla="*/ 741 h 755"/>
                <a:gd name="T30" fmla="*/ 178 w 922"/>
                <a:gd name="T31" fmla="*/ 732 h 755"/>
                <a:gd name="T32" fmla="*/ 132 w 922"/>
                <a:gd name="T33" fmla="*/ 723 h 755"/>
                <a:gd name="T34" fmla="*/ 84 w 922"/>
                <a:gd name="T35" fmla="*/ 710 h 755"/>
                <a:gd name="T36" fmla="*/ 48 w 922"/>
                <a:gd name="T37" fmla="*/ 696 h 755"/>
                <a:gd name="T38" fmla="*/ 30 w 922"/>
                <a:gd name="T39" fmla="*/ 686 h 755"/>
                <a:gd name="T40" fmla="*/ 12 w 922"/>
                <a:gd name="T41" fmla="*/ 672 h 755"/>
                <a:gd name="T42" fmla="*/ 0 w 922"/>
                <a:gd name="T43" fmla="*/ 655 h 755"/>
                <a:gd name="T44" fmla="*/ 0 w 922"/>
                <a:gd name="T45" fmla="*/ 95 h 755"/>
                <a:gd name="T46" fmla="*/ 9 w 922"/>
                <a:gd name="T47" fmla="*/ 81 h 755"/>
                <a:gd name="T48" fmla="*/ 30 w 922"/>
                <a:gd name="T49" fmla="*/ 65 h 755"/>
                <a:gd name="T50" fmla="*/ 81 w 922"/>
                <a:gd name="T51" fmla="*/ 44 h 755"/>
                <a:gd name="T52" fmla="*/ 51 w 922"/>
                <a:gd name="T53" fmla="*/ 56 h 755"/>
                <a:gd name="T54" fmla="*/ 105 w 922"/>
                <a:gd name="T55" fmla="*/ 36 h 755"/>
                <a:gd name="T56" fmla="*/ 147 w 922"/>
                <a:gd name="T57" fmla="*/ 27 h 755"/>
                <a:gd name="T58" fmla="*/ 202 w 922"/>
                <a:gd name="T59" fmla="*/ 18 h 755"/>
                <a:gd name="T60" fmla="*/ 262 w 922"/>
                <a:gd name="T61" fmla="*/ 10 h 755"/>
                <a:gd name="T62" fmla="*/ 325 w 922"/>
                <a:gd name="T63" fmla="*/ 3 h 755"/>
                <a:gd name="T64" fmla="*/ 400 w 922"/>
                <a:gd name="T65" fmla="*/ 0 h 755"/>
                <a:gd name="T66" fmla="*/ 464 w 922"/>
                <a:gd name="T67" fmla="*/ 0 h 755"/>
                <a:gd name="T68" fmla="*/ 548 w 922"/>
                <a:gd name="T69" fmla="*/ 0 h 755"/>
                <a:gd name="T70" fmla="*/ 608 w 922"/>
                <a:gd name="T71" fmla="*/ 4 h 755"/>
                <a:gd name="T72" fmla="*/ 662 w 922"/>
                <a:gd name="T73" fmla="*/ 10 h 755"/>
                <a:gd name="T74" fmla="*/ 725 w 922"/>
                <a:gd name="T75" fmla="*/ 18 h 755"/>
                <a:gd name="T76" fmla="*/ 777 w 922"/>
                <a:gd name="T77" fmla="*/ 29 h 755"/>
                <a:gd name="T78" fmla="*/ 825 w 922"/>
                <a:gd name="T79" fmla="*/ 43 h 755"/>
                <a:gd name="T80" fmla="*/ 861 w 922"/>
                <a:gd name="T81" fmla="*/ 55 h 755"/>
                <a:gd name="T82" fmla="*/ 885 w 922"/>
                <a:gd name="T83" fmla="*/ 66 h 755"/>
                <a:gd name="T84" fmla="*/ 906 w 922"/>
                <a:gd name="T85" fmla="*/ 82 h 755"/>
                <a:gd name="T86" fmla="*/ 921 w 922"/>
                <a:gd name="T87" fmla="*/ 103 h 7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22" h="755">
                  <a:moveTo>
                    <a:pt x="921" y="103"/>
                  </a:moveTo>
                  <a:lnTo>
                    <a:pt x="921" y="657"/>
                  </a:lnTo>
                  <a:lnTo>
                    <a:pt x="906" y="673"/>
                  </a:lnTo>
                  <a:lnTo>
                    <a:pt x="885" y="689"/>
                  </a:lnTo>
                  <a:lnTo>
                    <a:pt x="852" y="703"/>
                  </a:lnTo>
                  <a:lnTo>
                    <a:pt x="810" y="718"/>
                  </a:lnTo>
                  <a:lnTo>
                    <a:pt x="749" y="731"/>
                  </a:lnTo>
                  <a:lnTo>
                    <a:pt x="689" y="740"/>
                  </a:lnTo>
                  <a:lnTo>
                    <a:pt x="623" y="746"/>
                  </a:lnTo>
                  <a:lnTo>
                    <a:pt x="560" y="751"/>
                  </a:lnTo>
                  <a:lnTo>
                    <a:pt x="503" y="754"/>
                  </a:lnTo>
                  <a:lnTo>
                    <a:pt x="439" y="754"/>
                  </a:lnTo>
                  <a:lnTo>
                    <a:pt x="367" y="751"/>
                  </a:lnTo>
                  <a:lnTo>
                    <a:pt x="307" y="748"/>
                  </a:lnTo>
                  <a:lnTo>
                    <a:pt x="241" y="741"/>
                  </a:lnTo>
                  <a:lnTo>
                    <a:pt x="178" y="732"/>
                  </a:lnTo>
                  <a:lnTo>
                    <a:pt x="132" y="723"/>
                  </a:lnTo>
                  <a:lnTo>
                    <a:pt x="84" y="710"/>
                  </a:lnTo>
                  <a:lnTo>
                    <a:pt x="48" y="696"/>
                  </a:lnTo>
                  <a:lnTo>
                    <a:pt x="30" y="686"/>
                  </a:lnTo>
                  <a:lnTo>
                    <a:pt x="12" y="672"/>
                  </a:lnTo>
                  <a:lnTo>
                    <a:pt x="0" y="655"/>
                  </a:lnTo>
                  <a:lnTo>
                    <a:pt x="0" y="95"/>
                  </a:lnTo>
                  <a:lnTo>
                    <a:pt x="9" y="81"/>
                  </a:lnTo>
                  <a:lnTo>
                    <a:pt x="30" y="65"/>
                  </a:lnTo>
                  <a:lnTo>
                    <a:pt x="81" y="44"/>
                  </a:lnTo>
                  <a:lnTo>
                    <a:pt x="51" y="56"/>
                  </a:lnTo>
                  <a:lnTo>
                    <a:pt x="105" y="36"/>
                  </a:lnTo>
                  <a:lnTo>
                    <a:pt x="147" y="27"/>
                  </a:lnTo>
                  <a:lnTo>
                    <a:pt x="202" y="18"/>
                  </a:lnTo>
                  <a:lnTo>
                    <a:pt x="262" y="10"/>
                  </a:lnTo>
                  <a:lnTo>
                    <a:pt x="325" y="3"/>
                  </a:lnTo>
                  <a:lnTo>
                    <a:pt x="400" y="0"/>
                  </a:lnTo>
                  <a:lnTo>
                    <a:pt x="464" y="0"/>
                  </a:lnTo>
                  <a:lnTo>
                    <a:pt x="548" y="0"/>
                  </a:lnTo>
                  <a:lnTo>
                    <a:pt x="608" y="4"/>
                  </a:lnTo>
                  <a:lnTo>
                    <a:pt x="662" y="10"/>
                  </a:lnTo>
                  <a:lnTo>
                    <a:pt x="725" y="18"/>
                  </a:lnTo>
                  <a:lnTo>
                    <a:pt x="777" y="29"/>
                  </a:lnTo>
                  <a:lnTo>
                    <a:pt x="825" y="43"/>
                  </a:lnTo>
                  <a:lnTo>
                    <a:pt x="861" y="55"/>
                  </a:lnTo>
                  <a:lnTo>
                    <a:pt x="885" y="66"/>
                  </a:lnTo>
                  <a:lnTo>
                    <a:pt x="906" y="82"/>
                  </a:lnTo>
                  <a:lnTo>
                    <a:pt x="921" y="103"/>
                  </a:lnTo>
                </a:path>
              </a:pathLst>
            </a:custGeom>
            <a:gradFill rotWithShape="0">
              <a:gsLst>
                <a:gs pos="0">
                  <a:srgbClr val="ABC7FE"/>
                </a:gs>
                <a:gs pos="100000">
                  <a:srgbClr val="A2C1FE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074731" y="2094295"/>
              <a:ext cx="134143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Language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Translator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b="1">
                  <a:solidFill>
                    <a:srgbClr val="000000"/>
                  </a:solidFill>
                </a:rPr>
                <a:t>Program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6935281" y="2080124"/>
              <a:ext cx="959541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90000"/>
                </a:lnSpc>
                <a:buFontTx/>
                <a:buChar char="•"/>
              </a:pPr>
              <a:r>
                <a:rPr lang="en-US" altLang="zh-CN">
                  <a:solidFill>
                    <a:srgbClr val="000000"/>
                  </a:solidFill>
                </a:rPr>
                <a:t> </a:t>
              </a:r>
              <a:r>
                <a:rPr lang="zh-CN" altLang="en-US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</a:t>
              </a: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buFontTx/>
                <a:buChar char="•"/>
              </a:pPr>
              <a:r>
                <a:rPr lang="zh-CN" altLang="en-US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</a:t>
              </a: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3644394" y="4513645"/>
              <a:ext cx="86995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AutoShape 38"/>
            <p:cNvSpPr>
              <a:spLocks noChangeArrowheads="1"/>
            </p:cNvSpPr>
            <p:nvPr/>
          </p:nvSpPr>
          <p:spPr bwMode="auto">
            <a:xfrm>
              <a:off x="2023887" y="1924500"/>
              <a:ext cx="1465262" cy="906659"/>
            </a:xfrm>
            <a:prstGeom prst="wedgeRectCallout">
              <a:avLst>
                <a:gd name="adj1" fmla="val -19093"/>
                <a:gd name="adj2" fmla="val 89852"/>
              </a:avLst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endParaRPr lang="en-CA" altLang="zh-CN" sz="2000" b="1"/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2165472" y="2017667"/>
              <a:ext cx="1227138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 sz="2000" b="1">
                  <a:solidFill>
                    <a:schemeClr val="bg1"/>
                  </a:solidFill>
                </a:rPr>
                <a:t>IF A = B</a:t>
              </a:r>
            </a:p>
            <a:p>
              <a:r>
                <a:rPr lang="en-US" altLang="zh-CN" sz="2000" b="1">
                  <a:solidFill>
                    <a:schemeClr val="bg1"/>
                  </a:solidFill>
                </a:rPr>
                <a:t>THEN</a:t>
              </a:r>
              <a:endParaRPr lang="en-US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8540244" y="2094295"/>
              <a:ext cx="1101725" cy="1263649"/>
            </a:xfrm>
            <a:prstGeom prst="wedgeRectCallout">
              <a:avLst>
                <a:gd name="adj1" fmla="val -19495"/>
                <a:gd name="adj2" fmla="val 79245"/>
              </a:avLst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1001101</a:t>
              </a:r>
            </a:p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1110101</a:t>
              </a:r>
            </a:p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0010110</a:t>
              </a:r>
              <a:endParaRPr lang="en-US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5647819" y="3129345"/>
              <a:ext cx="25400" cy="7175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929484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/>
              <a:t>】</a:t>
            </a:r>
            <a:r>
              <a:rPr lang="zh-CN" altLang="en-US" dirty="0"/>
              <a:t>解释程序的执行过程。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171" y="622446"/>
            <a:ext cx="5321005" cy="62355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49102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）解释程序的特点</a:t>
            </a:r>
            <a:endParaRPr lang="en-US" altLang="zh-CN" dirty="0"/>
          </a:p>
          <a:p>
            <a:pPr lvl="2"/>
            <a:r>
              <a:rPr lang="zh-CN" altLang="en-US" dirty="0"/>
              <a:t>解释程序：如</a:t>
            </a:r>
            <a:r>
              <a:rPr lang="zh-CN" altLang="zh-CN" dirty="0"/>
              <a:t>脚本语言</a:t>
            </a:r>
            <a:r>
              <a:rPr lang="en-US" altLang="zh-CN" dirty="0"/>
              <a:t>PHP</a:t>
            </a:r>
            <a:r>
              <a:rPr lang="zh-CN" altLang="zh-CN" dirty="0"/>
              <a:t>、</a:t>
            </a:r>
            <a:r>
              <a:rPr lang="en-US" altLang="zh-CN" dirty="0"/>
              <a:t>Python</a:t>
            </a:r>
            <a:r>
              <a:rPr lang="zh-CN" altLang="zh-CN" dirty="0"/>
              <a:t>等。</a:t>
            </a:r>
            <a:endParaRPr lang="en-US" altLang="zh-CN" dirty="0"/>
          </a:p>
          <a:p>
            <a:pPr lvl="2"/>
            <a:r>
              <a:rPr lang="zh-CN" altLang="zh-CN" dirty="0"/>
              <a:t>优点</a:t>
            </a:r>
            <a:r>
              <a:rPr lang="zh-CN" altLang="en-US" dirty="0"/>
              <a:t>：</a:t>
            </a:r>
            <a:r>
              <a:rPr lang="zh-CN" altLang="zh-CN" dirty="0"/>
              <a:t>实现简单，交互性较好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zh-CN" dirty="0"/>
              <a:t>缺点：程序运行效率低</a:t>
            </a:r>
            <a:r>
              <a:rPr lang="zh-CN" altLang="en-US" dirty="0"/>
              <a:t>；</a:t>
            </a:r>
            <a:r>
              <a:rPr lang="zh-CN" altLang="zh-CN" dirty="0"/>
              <a:t>程序独立性不强。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测试表明</a:t>
            </a:r>
            <a:r>
              <a:rPr lang="zh-CN" altLang="en-US" dirty="0"/>
              <a:t>，不同语言程序的</a:t>
            </a:r>
            <a:r>
              <a:rPr lang="zh-CN" altLang="en-US" dirty="0" smtClean="0"/>
              <a:t>运行时间如下：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18053" y="2456763"/>
            <a:ext cx="10558130" cy="2756459"/>
            <a:chOff x="925033" y="1624156"/>
            <a:chExt cx="10558130" cy="2756459"/>
          </a:xfrm>
        </p:grpSpPr>
        <p:graphicFrame>
          <p:nvGraphicFramePr>
            <p:cNvPr id="9" name="图示 8"/>
            <p:cNvGraphicFramePr/>
            <p:nvPr>
              <p:extLst>
                <p:ext uri="{D42A27DB-BD31-4B8C-83A1-F6EECF244321}">
                  <p14:modId xmlns="" xmlns:p14="http://schemas.microsoft.com/office/powerpoint/2010/main" val="2276805014"/>
                </p:ext>
              </p:extLst>
            </p:nvPr>
          </p:nvGraphicFramePr>
          <p:xfrm>
            <a:off x="925033" y="2009555"/>
            <a:ext cx="10558130" cy="23710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3119880" y="3180169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/>
                <a:t>1.05</a:t>
              </a: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432273" y="3396734"/>
              <a:ext cx="476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1.0</a:t>
              </a: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74058" y="2960414"/>
              <a:ext cx="476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1.6</a:t>
              </a: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168492" y="278319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4</a:t>
              </a: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94825" y="26059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4</a:t>
              </a: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312801" y="239684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5</a:t>
              </a:r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209511" y="2219623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50</a:t>
              </a: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053056" y="20105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/>
                <a:t>6</a:t>
              </a:r>
              <a:r>
                <a:rPr lang="en-US" altLang="zh-CN" smtClean="0"/>
                <a:t>0</a:t>
              </a: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832803" y="1812012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64</a:t>
              </a: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2550" y="1624156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mtClean="0"/>
                <a:t>100</a:t>
              </a:r>
              <a:endParaRPr lang="zh-CN" altLang="en-US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2432273" y="2581512"/>
              <a:ext cx="8870136" cy="178847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程序</a:t>
            </a:r>
            <a:r>
              <a:rPr lang="zh-CN" altLang="zh-CN" b="1"/>
              <a:t>的编译执行方式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1950</a:t>
            </a:r>
            <a:r>
              <a:rPr lang="zh-CN" altLang="zh-CN"/>
              <a:t>年代</a:t>
            </a:r>
            <a:r>
              <a:rPr lang="zh-CN" altLang="zh-CN" smtClean="0"/>
              <a:t>，程序员人工</a:t>
            </a:r>
            <a:r>
              <a:rPr lang="zh-CN" altLang="zh-CN"/>
              <a:t>将程序翻译成</a:t>
            </a:r>
            <a:r>
              <a:rPr lang="zh-CN" altLang="zh-CN" smtClean="0"/>
              <a:t>机器码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葛丽丝</a:t>
            </a:r>
            <a:r>
              <a:rPr lang="en-US" altLang="zh-CN"/>
              <a:t>·</a:t>
            </a:r>
            <a:r>
              <a:rPr lang="zh-CN" altLang="zh-CN"/>
              <a:t>穆雷</a:t>
            </a:r>
            <a:r>
              <a:rPr lang="en-US" altLang="zh-CN"/>
              <a:t>·</a:t>
            </a:r>
            <a:r>
              <a:rPr lang="zh-CN" altLang="zh-CN" smtClean="0"/>
              <a:t>霍普</a:t>
            </a:r>
            <a:r>
              <a:rPr lang="zh-CN" altLang="en-US"/>
              <a:t>首先</a:t>
            </a:r>
            <a:r>
              <a:rPr lang="zh-CN" altLang="zh-CN" smtClean="0"/>
              <a:t>设计了</a:t>
            </a:r>
            <a:r>
              <a:rPr lang="en-US" altLang="zh-CN" smtClean="0"/>
              <a:t>A-0</a:t>
            </a:r>
            <a:r>
              <a:rPr lang="zh-CN" altLang="zh-CN" smtClean="0"/>
              <a:t>编译程序。</a:t>
            </a:r>
            <a:endParaRPr lang="zh-CN" altLang="zh-CN"/>
          </a:p>
          <a:p>
            <a:pPr lvl="1"/>
            <a:r>
              <a:rPr lang="zh-CN" altLang="zh-CN" smtClean="0"/>
              <a:t>程序编译</a:t>
            </a:r>
            <a:r>
              <a:rPr lang="zh-CN" altLang="zh-CN"/>
              <a:t>完成后</a:t>
            </a:r>
            <a:r>
              <a:rPr lang="zh-CN" altLang="zh-CN" smtClean="0"/>
              <a:t>，生成</a:t>
            </a:r>
            <a:r>
              <a:rPr lang="zh-CN" altLang="zh-CN"/>
              <a:t>的软件可反复执行。</a:t>
            </a:r>
          </a:p>
          <a:p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396728" y="5124894"/>
            <a:ext cx="1907837" cy="728912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霍普发现的第</a:t>
            </a:r>
            <a:endParaRPr lang="en-US" altLang="zh-CN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一个程序</a:t>
            </a: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582" y="2661668"/>
            <a:ext cx="4051558" cy="319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1711842" y="4257736"/>
            <a:ext cx="1222744" cy="7076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1"/>
            <a:endCxn id="4" idx="6"/>
          </p:cNvCxnSpPr>
          <p:nvPr/>
        </p:nvCxnSpPr>
        <p:spPr>
          <a:xfrm flipH="1" flipV="1">
            <a:off x="2934586" y="4611571"/>
            <a:ext cx="2462142" cy="87777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697" y="1067388"/>
            <a:ext cx="3326736" cy="47756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的编译过程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程序编译过程：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源程序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预处理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词法分析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语法分析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语义分析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生成中间代码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代码优化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生成目标程序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程序</a:t>
            </a:r>
            <a:r>
              <a:rPr lang="zh-CN" altLang="zh-CN" dirty="0" smtClean="0">
                <a:solidFill>
                  <a:srgbClr val="C00000"/>
                </a:solidFill>
              </a:rPr>
              <a:t>连接</a:t>
            </a:r>
            <a:r>
              <a:rPr lang="en-US" altLang="zh-CN" dirty="0" smtClean="0">
                <a:solidFill>
                  <a:srgbClr val="C00000"/>
                </a:solidFill>
              </a:rPr>
              <a:t>→</a:t>
            </a:r>
            <a:r>
              <a:rPr lang="zh-CN" altLang="zh-CN" dirty="0">
                <a:solidFill>
                  <a:srgbClr val="C00000"/>
                </a:solidFill>
              </a:rPr>
              <a:t>生成可执行</a:t>
            </a:r>
            <a:r>
              <a:rPr lang="zh-CN" altLang="zh-CN" dirty="0" smtClean="0">
                <a:solidFill>
                  <a:srgbClr val="C00000"/>
                </a:solidFill>
              </a:rPr>
              <a:t>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以上过程不一定是顺序进行。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208" y="2240443"/>
            <a:ext cx="3600450" cy="4184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908" y="976552"/>
            <a:ext cx="10058400" cy="58814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/>
              <a:t> </a:t>
            </a:r>
            <a:r>
              <a:rPr lang="en-US" altLang="zh-CN" dirty="0" smtClean="0"/>
              <a:t>GCC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GUN </a:t>
            </a:r>
            <a:r>
              <a:rPr lang="zh-CN" altLang="en-US" sz="1800" dirty="0" smtClean="0"/>
              <a:t>编译器集合）</a:t>
            </a:r>
            <a:r>
              <a:rPr lang="zh-CN" altLang="en-US" dirty="0" smtClean="0"/>
              <a:t>编译过程。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）预处理</a:t>
            </a:r>
            <a:endParaRPr lang="en-US" altLang="zh-CN" dirty="0"/>
          </a:p>
          <a:p>
            <a:pPr lvl="2"/>
            <a:r>
              <a:rPr lang="zh-CN" altLang="zh-CN" dirty="0"/>
              <a:t>编译器</a:t>
            </a:r>
            <a:r>
              <a:rPr lang="zh-CN" altLang="en-US" dirty="0"/>
              <a:t>：</a:t>
            </a:r>
            <a:r>
              <a:rPr lang="zh-CN" altLang="zh-CN" dirty="0"/>
              <a:t>将预处理，汇编，编译，连接等过程集成在一起</a:t>
            </a:r>
            <a:r>
              <a:rPr lang="zh-CN" altLang="en-US" dirty="0"/>
              <a:t>的软件</a:t>
            </a:r>
            <a:r>
              <a:rPr lang="zh-CN" altLang="zh-CN" dirty="0"/>
              <a:t>。</a:t>
            </a:r>
            <a:endParaRPr lang="en-US" altLang="zh-CN" dirty="0"/>
          </a:p>
          <a:p>
            <a:pPr lvl="2"/>
            <a:r>
              <a:rPr lang="zh-CN" altLang="zh-CN" dirty="0"/>
              <a:t>预处理</a:t>
            </a:r>
            <a:r>
              <a:rPr lang="zh-CN" altLang="en-US" dirty="0"/>
              <a:t>目的：</a:t>
            </a:r>
            <a:r>
              <a:rPr lang="zh-CN" altLang="zh-CN" dirty="0"/>
              <a:t>加快编译速度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zh-CN" dirty="0"/>
              <a:t>预处理</a:t>
            </a:r>
            <a:r>
              <a:rPr lang="zh-CN" altLang="en-US" dirty="0"/>
              <a:t>内容：</a:t>
            </a:r>
            <a:r>
              <a:rPr lang="zh-CN" altLang="zh-CN" dirty="0"/>
              <a:t>宏定义，文件包含，条件编译</a:t>
            </a:r>
            <a:r>
              <a:rPr lang="zh-CN" altLang="zh-CN" dirty="0" smtClean="0"/>
              <a:t>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）词法分析</a:t>
            </a:r>
            <a:endParaRPr lang="en-US" altLang="zh-CN" dirty="0"/>
          </a:p>
          <a:p>
            <a:pPr lvl="2"/>
            <a:r>
              <a:rPr lang="zh-CN" altLang="zh-CN" dirty="0"/>
              <a:t>目的</a:t>
            </a:r>
            <a:r>
              <a:rPr lang="zh-CN" altLang="en-US" dirty="0"/>
              <a:t>：</a:t>
            </a:r>
            <a:r>
              <a:rPr lang="zh-CN" altLang="zh-CN" dirty="0"/>
              <a:t>分析和识别程序语句</a:t>
            </a:r>
            <a:r>
              <a:rPr lang="zh-CN" altLang="en-US" dirty="0"/>
              <a:t>中</a:t>
            </a:r>
            <a:r>
              <a:rPr lang="zh-CN" altLang="zh-CN" dirty="0"/>
              <a:t>的单词</a:t>
            </a:r>
            <a:r>
              <a:rPr lang="zh-CN" altLang="en-US" dirty="0"/>
              <a:t>（分词）</a:t>
            </a:r>
            <a:r>
              <a:rPr lang="zh-CN" altLang="zh-CN" dirty="0"/>
              <a:t>。</a:t>
            </a:r>
            <a:endParaRPr lang="en-US" altLang="zh-CN" dirty="0"/>
          </a:p>
          <a:p>
            <a:pPr lvl="2"/>
            <a:r>
              <a:rPr lang="zh-CN" altLang="zh-CN" dirty="0"/>
              <a:t>方法</a:t>
            </a:r>
            <a:r>
              <a:rPr lang="zh-CN" altLang="en-US" dirty="0"/>
              <a:t>：编译器</a:t>
            </a:r>
            <a:r>
              <a:rPr lang="zh-CN" altLang="zh-CN" dirty="0" smtClean="0"/>
              <a:t>扫描</a:t>
            </a:r>
            <a:r>
              <a:rPr lang="zh-CN" altLang="zh-CN" dirty="0"/>
              <a:t>源程序中的字符串，根据词法规则识别出单词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lvl="2"/>
            <a:r>
              <a:rPr lang="zh-CN" altLang="zh-CN" dirty="0"/>
              <a:t>单词</a:t>
            </a:r>
            <a:r>
              <a:rPr lang="zh-CN" altLang="en-US" dirty="0"/>
              <a:t>类型：</a:t>
            </a:r>
            <a:endParaRPr lang="en-US" altLang="zh-CN" dirty="0"/>
          </a:p>
          <a:p>
            <a:pPr marL="1160100" lvl="2" indent="-342900"/>
            <a:r>
              <a:rPr lang="zh-CN" altLang="zh-CN" dirty="0" smtClean="0"/>
              <a:t>语言</a:t>
            </a:r>
            <a:r>
              <a:rPr lang="zh-CN" altLang="en-US" dirty="0" smtClean="0"/>
              <a:t>规定</a:t>
            </a:r>
            <a:r>
              <a:rPr lang="zh-CN" altLang="zh-CN" dirty="0" smtClean="0"/>
              <a:t>的</a:t>
            </a:r>
            <a:r>
              <a:rPr lang="zh-CN" altLang="zh-CN" dirty="0"/>
              <a:t>关键字或保留字</a:t>
            </a:r>
            <a:r>
              <a:rPr lang="zh-CN" altLang="en-US" dirty="0"/>
              <a:t>，</a:t>
            </a:r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for</a:t>
            </a:r>
            <a:r>
              <a:rPr lang="zh-CN" altLang="zh-CN" dirty="0"/>
              <a:t>、</a:t>
            </a:r>
            <a:r>
              <a:rPr lang="en-US" altLang="zh-CN" dirty="0"/>
              <a:t>if</a:t>
            </a:r>
            <a:r>
              <a:rPr lang="zh-CN" altLang="zh-CN" dirty="0"/>
              <a:t>、</a:t>
            </a:r>
            <a:r>
              <a:rPr lang="en-US" altLang="zh-CN" dirty="0"/>
              <a:t>end</a:t>
            </a:r>
            <a:r>
              <a:rPr lang="zh-CN" altLang="zh-CN" dirty="0"/>
              <a:t>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1160100" lvl="2" indent="-342900"/>
            <a:r>
              <a:rPr lang="zh-CN" altLang="zh-CN" dirty="0" smtClean="0"/>
              <a:t>标识符</a:t>
            </a:r>
            <a:r>
              <a:rPr lang="zh-CN" altLang="en-US" dirty="0"/>
              <a:t>，</a:t>
            </a:r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zh-CN" altLang="zh-CN" dirty="0"/>
              <a:t>、</a:t>
            </a:r>
            <a:r>
              <a:rPr lang="en-US" altLang="zh-CN" dirty="0" err="1"/>
              <a:t>i</a:t>
            </a:r>
            <a:r>
              <a:rPr lang="zh-CN" altLang="zh-CN" dirty="0"/>
              <a:t>、</a:t>
            </a:r>
            <a:r>
              <a:rPr lang="en-US" altLang="zh-CN" dirty="0"/>
              <a:t>list</a:t>
            </a:r>
            <a:r>
              <a:rPr lang="zh-CN" altLang="zh-CN" dirty="0"/>
              <a:t>等</a:t>
            </a:r>
            <a:r>
              <a:rPr lang="zh-CN" altLang="en-US" dirty="0"/>
              <a:t>变量名称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1160100" lvl="2" indent="-342900"/>
            <a:r>
              <a:rPr lang="zh-CN" altLang="zh-CN" dirty="0" smtClean="0"/>
              <a:t>常数</a:t>
            </a:r>
            <a:r>
              <a:rPr lang="zh-CN" altLang="en-US" dirty="0" smtClean="0"/>
              <a:t>，如：</a:t>
            </a:r>
            <a:r>
              <a:rPr lang="en-US" altLang="zh-CN" dirty="0" smtClean="0"/>
              <a:t>PI</a:t>
            </a:r>
            <a:r>
              <a:rPr lang="zh-CN" altLang="en-US" dirty="0" smtClean="0"/>
              <a:t>值等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1160100" lvl="2" indent="-342900"/>
            <a:r>
              <a:rPr lang="zh-CN" altLang="zh-CN" dirty="0" smtClean="0"/>
              <a:t>运算符</a:t>
            </a:r>
            <a:r>
              <a:rPr lang="zh-CN" altLang="zh-CN" dirty="0"/>
              <a:t>和分界符</a:t>
            </a:r>
            <a:r>
              <a:rPr lang="zh-CN" altLang="en-US" dirty="0"/>
              <a:t>，</a:t>
            </a:r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+</a:t>
            </a:r>
            <a:r>
              <a:rPr lang="zh-CN" altLang="zh-CN" dirty="0"/>
              <a:t>、</a:t>
            </a:r>
            <a:r>
              <a:rPr lang="en-US" altLang="zh-CN" dirty="0"/>
              <a:t>-</a:t>
            </a:r>
            <a:r>
              <a:rPr lang="zh-CN" altLang="zh-CN" dirty="0"/>
              <a:t>、</a:t>
            </a:r>
            <a:r>
              <a:rPr lang="en-US" altLang="zh-CN" dirty="0"/>
              <a:t>*</a:t>
            </a:r>
            <a:r>
              <a:rPr lang="zh-CN" altLang="zh-CN" dirty="0"/>
              <a:t>、</a:t>
            </a:r>
            <a:r>
              <a:rPr lang="en-US" altLang="zh-CN" dirty="0"/>
              <a:t>/</a:t>
            </a:r>
            <a:r>
              <a:rPr lang="zh-CN" altLang="zh-CN" dirty="0"/>
              <a:t>、</a:t>
            </a:r>
            <a:r>
              <a:rPr lang="en-US" altLang="zh-CN" dirty="0"/>
              <a:t>=</a:t>
            </a:r>
            <a:r>
              <a:rPr lang="zh-CN" altLang="zh-CN" dirty="0"/>
              <a:t>、</a:t>
            </a:r>
            <a:r>
              <a:rPr lang="en-US" altLang="zh-CN" dirty="0" smtClean="0"/>
              <a:t>;</a:t>
            </a:r>
            <a:r>
              <a:rPr lang="zh-CN" altLang="en-US" dirty="0" smtClean="0"/>
              <a:t>、</a:t>
            </a:r>
            <a:r>
              <a:rPr lang="en-US" altLang="zh-CN" dirty="0" smtClean="0"/>
              <a:t>{</a:t>
            </a:r>
            <a:r>
              <a:rPr lang="zh-CN" altLang="en-US" dirty="0" smtClean="0"/>
              <a:t>、</a:t>
            </a:r>
            <a:r>
              <a:rPr lang="en-US" altLang="zh-CN" dirty="0" smtClean="0"/>
              <a:t>}</a:t>
            </a:r>
            <a:r>
              <a:rPr lang="zh-CN" altLang="zh-CN" dirty="0" smtClean="0"/>
              <a:t>等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2-6</a:t>
            </a:r>
            <a:r>
              <a:rPr lang="zh-CN" altLang="zh-CN" dirty="0" smtClean="0"/>
              <a:t>】对</a:t>
            </a:r>
            <a:r>
              <a:rPr lang="zh-CN" altLang="zh-CN" dirty="0"/>
              <a:t>表达式：</a:t>
            </a:r>
            <a:r>
              <a:rPr lang="en-US" altLang="zh-CN" dirty="0"/>
              <a:t>X1=(2.0+0.8)*C1</a:t>
            </a:r>
            <a:r>
              <a:rPr lang="zh-CN" altLang="zh-CN" dirty="0"/>
              <a:t>进行词法分析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682723"/>
              </p:ext>
            </p:extLst>
          </p:nvPr>
        </p:nvGraphicFramePr>
        <p:xfrm>
          <a:off x="1382229" y="1212112"/>
          <a:ext cx="6974961" cy="513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763"/>
                <a:gridCol w="774763"/>
                <a:gridCol w="774763"/>
                <a:gridCol w="774763"/>
                <a:gridCol w="775810"/>
                <a:gridCol w="774763"/>
                <a:gridCol w="774763"/>
                <a:gridCol w="774763"/>
                <a:gridCol w="775810"/>
              </a:tblGrid>
              <a:tr h="513280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X1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=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(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2.0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+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0.8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)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*</a:t>
                      </a:r>
                      <a:endParaRPr lang="zh-CN" sz="2400" kern="10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C1</a:t>
                      </a:r>
                      <a:endParaRPr lang="zh-CN" sz="2400" kern="100" dirty="0">
                        <a:effectLst/>
                        <a:latin typeface="宋体"/>
                        <a:ea typeface="Times New Roman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17" y="1759391"/>
            <a:ext cx="6828981" cy="51235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41088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）语法分析</a:t>
            </a:r>
            <a:endParaRPr lang="en-US" altLang="zh-CN" dirty="0"/>
          </a:p>
          <a:p>
            <a:pPr lvl="2"/>
            <a:r>
              <a:rPr lang="zh-CN" altLang="zh-CN" dirty="0"/>
              <a:t>语法分析是生成语法树，并进行语法正确性检查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语法树是程序结构的树形表示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编译器利用语法树进行语法规则分析，</a:t>
            </a:r>
            <a:r>
              <a:rPr lang="zh-CN" altLang="en-US" dirty="0"/>
              <a:t>并且</a:t>
            </a:r>
            <a:r>
              <a:rPr lang="zh-CN" altLang="zh-CN" dirty="0"/>
              <a:t>生成中间代码。</a:t>
            </a:r>
          </a:p>
          <a:p>
            <a:pPr lvl="1"/>
            <a:endParaRPr lang="en-US" altLang="zh-CN" dirty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2-7</a:t>
            </a:r>
            <a:r>
              <a:rPr lang="zh-CN" altLang="zh-CN" dirty="0" smtClean="0"/>
              <a:t>】对</a:t>
            </a:r>
            <a:r>
              <a:rPr lang="zh-CN" altLang="zh-CN" dirty="0"/>
              <a:t>表达式：</a:t>
            </a:r>
            <a:r>
              <a:rPr lang="en-US" altLang="zh-CN" dirty="0"/>
              <a:t>X1=(2.0+0.8)*C1</a:t>
            </a:r>
            <a:r>
              <a:rPr lang="zh-CN" altLang="zh-CN" dirty="0"/>
              <a:t>进行语法分析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707" y="2996977"/>
            <a:ext cx="9811563" cy="26784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366" y="829340"/>
            <a:ext cx="2295276" cy="3413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）高德纳与数据结构</a:t>
            </a:r>
            <a:endParaRPr lang="en-US" altLang="zh-CN" dirty="0"/>
          </a:p>
          <a:p>
            <a:pPr marL="457200" lvl="1" indent="0">
              <a:buNone/>
            </a:pPr>
            <a:endParaRPr lang="zh-CN" altLang="zh-CN" dirty="0"/>
          </a:p>
          <a:p>
            <a:pPr lvl="1"/>
            <a:r>
              <a:rPr lang="zh-CN" altLang="zh-CN" dirty="0" smtClean="0"/>
              <a:t>高德纳</a:t>
            </a:r>
            <a:r>
              <a:rPr lang="zh-CN" altLang="en-US" dirty="0" smtClean="0"/>
              <a:t>贡献：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创建</a:t>
            </a:r>
            <a:r>
              <a:rPr lang="zh-CN" altLang="zh-CN" dirty="0"/>
              <a:t>了算法分析</a:t>
            </a:r>
            <a:r>
              <a:rPr lang="zh-CN" altLang="zh-CN" dirty="0" smtClean="0"/>
              <a:t>领域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/>
              <a:t>开创了数据结构的最初</a:t>
            </a:r>
            <a:r>
              <a:rPr lang="zh-CN" altLang="zh-CN" dirty="0" smtClean="0"/>
              <a:t>体系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《计算机程序设计艺术》</a:t>
            </a:r>
            <a:r>
              <a:rPr lang="zh-CN" altLang="en-US" dirty="0" smtClean="0"/>
              <a:t>是</a:t>
            </a:r>
            <a:r>
              <a:rPr lang="zh-CN" altLang="zh-CN" dirty="0" smtClean="0"/>
              <a:t>计算机界</a:t>
            </a:r>
            <a:r>
              <a:rPr lang="zh-CN" altLang="zh-CN" dirty="0"/>
              <a:t>最受敬重的</a:t>
            </a:r>
            <a:r>
              <a:rPr lang="zh-CN" altLang="zh-CN" dirty="0" smtClean="0"/>
              <a:t>参考书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提出文学</a:t>
            </a:r>
            <a:r>
              <a:rPr lang="zh-CN" altLang="zh-CN" dirty="0"/>
              <a:t>编程的</a:t>
            </a:r>
            <a:r>
              <a:rPr lang="zh-CN" altLang="zh-CN" dirty="0" smtClean="0"/>
              <a:t>概念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开发</a:t>
            </a:r>
            <a:r>
              <a:rPr lang="zh-CN" altLang="zh-CN" dirty="0"/>
              <a:t>了</a:t>
            </a:r>
            <a:r>
              <a:rPr lang="en-US" altLang="zh-CN" dirty="0"/>
              <a:t>Knuth Morris Pratt</a:t>
            </a:r>
            <a:r>
              <a:rPr lang="zh-CN" altLang="zh-CN" sz="1800" dirty="0"/>
              <a:t>（字符串查找）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开发</a:t>
            </a:r>
            <a:r>
              <a:rPr lang="zh-CN" altLang="zh-CN" dirty="0"/>
              <a:t>了</a:t>
            </a:r>
            <a:r>
              <a:rPr lang="en-US" altLang="zh-CN" dirty="0"/>
              <a:t>TEX</a:t>
            </a:r>
            <a:r>
              <a:rPr lang="zh-CN" altLang="zh-CN" dirty="0"/>
              <a:t>排版软件，</a:t>
            </a:r>
            <a:r>
              <a:rPr lang="zh-CN" altLang="zh-CN" dirty="0" smtClean="0"/>
              <a:t>成为科技论文的</a:t>
            </a:r>
            <a:r>
              <a:rPr lang="zh-CN" altLang="zh-CN" dirty="0"/>
              <a:t>排版程序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zh-CN" dirty="0" smtClean="0"/>
              <a:t>高德纳名言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如果</a:t>
            </a:r>
            <a:r>
              <a:rPr lang="zh-CN" altLang="zh-CN" dirty="0"/>
              <a:t>我们有再三思考的机会，几乎</a:t>
            </a:r>
            <a:r>
              <a:rPr lang="zh-CN" altLang="zh-CN" b="1" dirty="0">
                <a:solidFill>
                  <a:srgbClr val="C00000"/>
                </a:solidFill>
              </a:rPr>
              <a:t>没有一件事情是不能被简化的</a:t>
            </a:r>
            <a:r>
              <a:rPr lang="zh-CN" altLang="zh-CN" dirty="0"/>
              <a:t>。</a:t>
            </a:r>
          </a:p>
          <a:p>
            <a:pPr lvl="2"/>
            <a:r>
              <a:rPr lang="zh-CN" altLang="zh-CN" dirty="0"/>
              <a:t>计算复杂性理论研究计算模型在各种资源（时间、空间等）限制下的计算能力。</a:t>
            </a:r>
          </a:p>
          <a:p>
            <a:pPr lvl="2"/>
            <a:r>
              <a:rPr lang="zh-CN" altLang="zh-CN" dirty="0"/>
              <a:t>虽然计算机科学非常美妙，但它也不可能包办一切！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0419" y="2364647"/>
            <a:ext cx="1588223" cy="187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09477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条件语句：</a:t>
            </a:r>
            <a:r>
              <a:rPr lang="en-US" altLang="zh-CN" dirty="0" smtClean="0"/>
              <a:t>if  x= =2  then  {x=</a:t>
            </a:r>
            <a:r>
              <a:rPr lang="en-US" altLang="zh-CN" dirty="0" err="1" smtClean="0"/>
              <a:t>a+b</a:t>
            </a:r>
            <a:r>
              <a:rPr lang="en-US" altLang="zh-CN" dirty="0" smtClean="0"/>
              <a:t>} </a:t>
            </a:r>
            <a:r>
              <a:rPr lang="zh-CN" altLang="en-US" dirty="0" smtClean="0"/>
              <a:t>的语法分析树。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184" y="1297914"/>
            <a:ext cx="6710105" cy="36650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827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）语义分析和生成中间代码</a:t>
            </a:r>
            <a:endParaRPr lang="en-US" altLang="zh-CN" dirty="0"/>
          </a:p>
          <a:p>
            <a:pPr lvl="2"/>
            <a:r>
              <a:rPr lang="zh-CN" altLang="zh-CN" dirty="0"/>
              <a:t>中间代码是介于源语言和目标语言之间的中间语言形式。</a:t>
            </a:r>
            <a:endParaRPr lang="en-US" altLang="zh-CN" dirty="0"/>
          </a:p>
          <a:p>
            <a:pPr lvl="2"/>
            <a:r>
              <a:rPr lang="zh-CN" altLang="zh-CN" dirty="0"/>
              <a:t>目的：便于后面做优化处理；中间代码很容易生成目标程序。</a:t>
            </a:r>
            <a:endParaRPr lang="en-US" altLang="zh-CN" dirty="0"/>
          </a:p>
          <a:p>
            <a:pPr lvl="2"/>
            <a:r>
              <a:rPr lang="zh-CN" altLang="zh-CN" dirty="0"/>
              <a:t>形式：四元式、三元式、逆波兰表达式等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1160100" lvl="2" indent="-342900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2-8</a:t>
            </a:r>
            <a:r>
              <a:rPr lang="zh-CN" altLang="zh-CN" dirty="0"/>
              <a:t>】</a:t>
            </a:r>
            <a:r>
              <a:rPr lang="en-US" altLang="zh-CN" dirty="0"/>
              <a:t>X1=(2.0+0.8)*C1</a:t>
            </a:r>
          </a:p>
          <a:p>
            <a:pPr lvl="2"/>
            <a:r>
              <a:rPr lang="zh-CN" altLang="zh-CN" dirty="0"/>
              <a:t>四元式方式生成的中间代码如表</a:t>
            </a:r>
            <a:r>
              <a:rPr lang="en-US" altLang="zh-CN" dirty="0"/>
              <a:t>2-3</a:t>
            </a:r>
            <a:r>
              <a:rPr lang="zh-CN" altLang="zh-CN" dirty="0"/>
              <a:t>所示。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92871088"/>
              </p:ext>
            </p:extLst>
          </p:nvPr>
        </p:nvGraphicFramePr>
        <p:xfrm>
          <a:off x="967564" y="3211042"/>
          <a:ext cx="10409274" cy="2041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1097"/>
                <a:gridCol w="2082360"/>
                <a:gridCol w="2081097"/>
                <a:gridCol w="2082360"/>
                <a:gridCol w="2082360"/>
              </a:tblGrid>
              <a:tr h="51036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左运算对象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右运算对象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中间结果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四元式语义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1036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 + 0.8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</a:tr>
              <a:tr h="51036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 * 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</a:tr>
              <a:tr h="51036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85034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）代码优化</a:t>
            </a:r>
          </a:p>
          <a:p>
            <a:pPr lvl="2"/>
            <a:r>
              <a:rPr lang="zh-CN" altLang="zh-CN" dirty="0" smtClean="0"/>
              <a:t>目的</a:t>
            </a:r>
            <a:r>
              <a:rPr lang="zh-CN" altLang="en-US" dirty="0" smtClean="0"/>
              <a:t>：</a:t>
            </a:r>
            <a:r>
              <a:rPr lang="zh-CN" altLang="zh-CN" dirty="0" smtClean="0"/>
              <a:t>为了</a:t>
            </a:r>
            <a:r>
              <a:rPr lang="zh-CN" altLang="zh-CN" dirty="0"/>
              <a:t>得到高质量的目标程序。</a:t>
            </a:r>
          </a:p>
          <a:p>
            <a:pPr lvl="1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2-9</a:t>
            </a:r>
            <a:r>
              <a:rPr lang="zh-CN" altLang="zh-CN" dirty="0" smtClean="0"/>
              <a:t>】表</a:t>
            </a:r>
            <a:r>
              <a:rPr lang="en-US" altLang="zh-CN" dirty="0"/>
              <a:t>2-3</a:t>
            </a:r>
            <a:r>
              <a:rPr lang="zh-CN" altLang="zh-CN" dirty="0"/>
              <a:t>中第</a:t>
            </a:r>
            <a:r>
              <a:rPr lang="en-US" altLang="zh-CN" dirty="0"/>
              <a:t>1</a:t>
            </a:r>
            <a:r>
              <a:rPr lang="zh-CN" altLang="zh-CN" dirty="0" smtClean="0"/>
              <a:t>行是一</a:t>
            </a:r>
            <a:r>
              <a:rPr lang="zh-CN" altLang="zh-CN" dirty="0"/>
              <a:t>个常量表达式</a:t>
            </a:r>
            <a:r>
              <a:rPr lang="zh-CN" altLang="zh-CN" dirty="0" smtClean="0"/>
              <a:t>，可以在</a:t>
            </a:r>
            <a:r>
              <a:rPr lang="zh-CN" altLang="zh-CN" dirty="0"/>
              <a:t>编译</a:t>
            </a:r>
            <a:r>
              <a:rPr lang="zh-CN" altLang="zh-CN" dirty="0" smtClean="0"/>
              <a:t>时计算</a:t>
            </a:r>
            <a:r>
              <a:rPr lang="zh-CN" altLang="zh-CN" dirty="0"/>
              <a:t>出它的值，并存放在临时单元（</a:t>
            </a:r>
            <a:r>
              <a:rPr lang="en-US" altLang="zh-CN" dirty="0"/>
              <a:t>T1</a:t>
            </a:r>
            <a:r>
              <a:rPr lang="zh-CN" altLang="zh-CN" dirty="0"/>
              <a:t>）中，不必生成目标</a:t>
            </a:r>
            <a:r>
              <a:rPr lang="zh-CN" altLang="zh-CN" dirty="0" smtClean="0"/>
              <a:t>指令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lvl="2"/>
            <a:r>
              <a:rPr lang="zh-CN" altLang="zh-CN" dirty="0" smtClean="0"/>
              <a:t>优化</a:t>
            </a:r>
            <a:r>
              <a:rPr lang="zh-CN" altLang="zh-CN" dirty="0"/>
              <a:t>后</a:t>
            </a:r>
            <a:r>
              <a:rPr lang="zh-CN" altLang="zh-CN" dirty="0" smtClean="0"/>
              <a:t>的中间代码</a:t>
            </a:r>
            <a:r>
              <a:rPr lang="zh-CN" altLang="zh-CN" dirty="0"/>
              <a:t>如表</a:t>
            </a:r>
            <a:r>
              <a:rPr lang="en-US" altLang="zh-CN" dirty="0"/>
              <a:t>2-4</a:t>
            </a:r>
            <a:r>
              <a:rPr lang="zh-CN" altLang="zh-CN" dirty="0"/>
              <a:t>所示。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72678701"/>
              </p:ext>
            </p:extLst>
          </p:nvPr>
        </p:nvGraphicFramePr>
        <p:xfrm>
          <a:off x="1041992" y="3178903"/>
          <a:ext cx="10079664" cy="1567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442"/>
                <a:gridCol w="2015442"/>
                <a:gridCol w="2016669"/>
                <a:gridCol w="2015442"/>
                <a:gridCol w="2016669"/>
              </a:tblGrid>
              <a:tr h="570164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左运算对象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右运算对象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中间结果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语义说明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70164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8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 * C1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</a:tr>
              <a:tr h="372073"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sz="2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11589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2.1.4  </a:t>
            </a:r>
            <a:r>
              <a:rPr lang="zh-CN" altLang="en-US" smtClean="0"/>
              <a:t>程序解释与编译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）生成目标程序</a:t>
            </a:r>
          </a:p>
          <a:p>
            <a:pPr lvl="2"/>
            <a:r>
              <a:rPr lang="zh-CN" altLang="zh-CN" dirty="0" smtClean="0"/>
              <a:t>优化</a:t>
            </a:r>
            <a:r>
              <a:rPr lang="zh-CN" altLang="zh-CN" dirty="0"/>
              <a:t>处理不仅与编译技术有关，而且与机器硬件关系密切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例如，充分利用硬件</a:t>
            </a:r>
            <a:r>
              <a:rPr lang="zh-CN" altLang="zh-CN" dirty="0"/>
              <a:t>资源</a:t>
            </a:r>
            <a:r>
              <a:rPr lang="zh-CN" altLang="zh-CN" dirty="0" smtClean="0"/>
              <a:t>，减少</a:t>
            </a:r>
            <a:r>
              <a:rPr lang="zh-CN" altLang="zh-CN" dirty="0"/>
              <a:t>对内存的访问</a:t>
            </a:r>
            <a:r>
              <a:rPr lang="zh-CN" altLang="zh-CN" dirty="0" smtClean="0"/>
              <a:t>次数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例如，</a:t>
            </a:r>
            <a:r>
              <a:rPr lang="zh-CN" altLang="zh-CN" dirty="0" smtClean="0"/>
              <a:t>根据</a:t>
            </a:r>
            <a:r>
              <a:rPr lang="zh-CN" altLang="zh-CN" dirty="0"/>
              <a:t>机器硬件的特点</a:t>
            </a:r>
            <a:r>
              <a:rPr lang="zh-CN" altLang="zh-CN" sz="1800" dirty="0"/>
              <a:t>（如多线程等），</a:t>
            </a:r>
            <a:r>
              <a:rPr lang="zh-CN" altLang="zh-CN" dirty="0"/>
              <a:t>调整</a:t>
            </a:r>
            <a:r>
              <a:rPr lang="zh-CN" altLang="zh-CN" dirty="0" smtClean="0"/>
              <a:t>目标代码。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汇编</a:t>
            </a:r>
            <a:r>
              <a:rPr lang="zh-CN" altLang="zh-CN" dirty="0"/>
              <a:t>过程实际上是把中间代码翻译成目标机器指令的过程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）链接程序</a:t>
            </a:r>
          </a:p>
          <a:p>
            <a:pPr lvl="2"/>
            <a:r>
              <a:rPr lang="zh-CN" altLang="zh-CN" dirty="0" smtClean="0"/>
              <a:t>将</a:t>
            </a:r>
            <a:r>
              <a:rPr lang="zh-CN" altLang="zh-CN" dirty="0"/>
              <a:t>目标文件和函数</a:t>
            </a:r>
            <a:r>
              <a:rPr lang="zh-CN" altLang="zh-CN" dirty="0" smtClean="0"/>
              <a:t>库连接</a:t>
            </a:r>
            <a:r>
              <a:rPr lang="zh-CN" altLang="zh-CN" dirty="0"/>
              <a:t>，</a:t>
            </a:r>
            <a:r>
              <a:rPr lang="zh-CN" altLang="zh-CN" dirty="0" smtClean="0"/>
              <a:t>生成能执行</a:t>
            </a:r>
            <a:r>
              <a:rPr lang="zh-CN" altLang="zh-CN" dirty="0"/>
              <a:t>的机器代码</a:t>
            </a:r>
            <a:r>
              <a:rPr lang="zh-CN" altLang="zh-CN" sz="1800" dirty="0"/>
              <a:t>（软件）</a:t>
            </a:r>
            <a:r>
              <a:rPr lang="zh-CN" altLang="zh-CN" dirty="0"/>
              <a:t>。</a:t>
            </a:r>
          </a:p>
          <a:p>
            <a:pPr lvl="2"/>
            <a:r>
              <a:rPr lang="zh-CN" altLang="zh-CN" dirty="0"/>
              <a:t>经过上述过程后，源程序最终转换成可执行文件了。</a:t>
            </a:r>
          </a:p>
          <a:p>
            <a:pPr lvl="4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1589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3721568270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2.1.3  C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语言程序结构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2.1.4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程序解释与编译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2.1.5  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程序编辑与运行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2.1.1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程序语言的发展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2.1.2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程序语言的类型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55571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2.1.5  </a:t>
            </a:r>
            <a:r>
              <a:rPr lang="zh-CN" altLang="en-US" smtClean="0"/>
              <a:t>程序编辑与运行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程序</a:t>
            </a:r>
            <a:r>
              <a:rPr lang="zh-CN" altLang="zh-CN" b="1"/>
              <a:t>的编程环境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）集成开发环境的</a:t>
            </a:r>
            <a:r>
              <a:rPr lang="zh-CN" altLang="zh-CN" smtClean="0"/>
              <a:t>功能</a:t>
            </a:r>
            <a:endParaRPr lang="en-US" altLang="zh-CN" smtClean="0"/>
          </a:p>
          <a:p>
            <a:pPr lvl="2"/>
            <a:r>
              <a:rPr lang="en-US" altLang="zh-CN" smtClean="0"/>
              <a:t>IDE</a:t>
            </a:r>
            <a:r>
              <a:rPr lang="zh-CN" altLang="zh-CN" sz="1600"/>
              <a:t>（集成开发环境）</a:t>
            </a:r>
            <a:r>
              <a:rPr lang="zh-CN" altLang="zh-CN"/>
              <a:t>是一个</a:t>
            </a:r>
            <a:r>
              <a:rPr lang="zh-CN" altLang="zh-CN" smtClean="0"/>
              <a:t>综合性工具软件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/>
              <a:t>大部分</a:t>
            </a:r>
            <a:r>
              <a:rPr lang="en-US" altLang="zh-CN"/>
              <a:t>IDE</a:t>
            </a:r>
            <a:r>
              <a:rPr lang="zh-CN" altLang="zh-CN"/>
              <a:t>是针对特定的程序语言量身打造的</a:t>
            </a:r>
            <a:r>
              <a:rPr lang="zh-CN" altLang="en-US"/>
              <a:t>，</a:t>
            </a:r>
            <a:r>
              <a:rPr lang="zh-CN" altLang="zh-CN"/>
              <a:t>如</a:t>
            </a:r>
            <a:r>
              <a:rPr lang="en-US" altLang="zh-CN"/>
              <a:t>Visual Basic</a:t>
            </a:r>
            <a:r>
              <a:rPr lang="zh-CN" altLang="zh-CN"/>
              <a:t>。</a:t>
            </a:r>
          </a:p>
          <a:p>
            <a:pPr lvl="1"/>
            <a:endParaRPr lang="en-US" altLang="zh-CN"/>
          </a:p>
          <a:p>
            <a:pPr lvl="1"/>
            <a:r>
              <a:rPr lang="en-US" altLang="zh-CN" smtClean="0"/>
              <a:t>IDE</a:t>
            </a:r>
            <a:r>
              <a:rPr lang="zh-CN" altLang="en-US" smtClean="0"/>
              <a:t>功能：</a:t>
            </a:r>
            <a:endParaRPr lang="en-US" altLang="zh-CN" smtClean="0"/>
          </a:p>
          <a:p>
            <a:pPr lvl="2"/>
            <a:r>
              <a:rPr lang="zh-CN" altLang="zh-CN" smtClean="0"/>
              <a:t>程序</a:t>
            </a:r>
            <a:r>
              <a:rPr lang="zh-CN" altLang="zh-CN"/>
              <a:t>语言编辑器，程序关键词检查器，程序调试器</a:t>
            </a:r>
            <a:r>
              <a:rPr lang="zh-CN" altLang="zh-CN" smtClean="0"/>
              <a:t>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有些</a:t>
            </a:r>
            <a:r>
              <a:rPr lang="en-US" altLang="zh-CN" smtClean="0"/>
              <a:t>IDE</a:t>
            </a:r>
            <a:r>
              <a:rPr lang="zh-CN" altLang="zh-CN" smtClean="0"/>
              <a:t>包含</a:t>
            </a:r>
            <a:r>
              <a:rPr lang="zh-CN" altLang="zh-CN"/>
              <a:t>编译器或</a:t>
            </a:r>
            <a:r>
              <a:rPr lang="zh-CN" altLang="zh-CN" smtClean="0"/>
              <a:t>解释器</a:t>
            </a:r>
            <a:r>
              <a:rPr lang="zh-CN" altLang="en-US" smtClean="0"/>
              <a:t>，</a:t>
            </a:r>
            <a:r>
              <a:rPr lang="zh-CN" altLang="zh-CN" smtClean="0"/>
              <a:t>如</a:t>
            </a:r>
            <a:r>
              <a:rPr lang="zh-CN" altLang="en-US" smtClean="0"/>
              <a:t>：</a:t>
            </a:r>
            <a:r>
              <a:rPr lang="en-US" altLang="zh-CN" smtClean="0"/>
              <a:t>Microsoft </a:t>
            </a:r>
            <a:r>
              <a:rPr lang="en-US" altLang="zh-CN"/>
              <a:t>Visual </a:t>
            </a:r>
            <a:r>
              <a:rPr lang="en-US" altLang="zh-CN" smtClean="0"/>
              <a:t>Studio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有些</a:t>
            </a:r>
            <a:r>
              <a:rPr lang="en-US" altLang="zh-CN" smtClean="0"/>
              <a:t>IDE</a:t>
            </a:r>
            <a:r>
              <a:rPr lang="zh-CN" altLang="zh-CN" smtClean="0"/>
              <a:t>不</a:t>
            </a:r>
            <a:r>
              <a:rPr lang="zh-CN" altLang="zh-CN"/>
              <a:t>包含</a:t>
            </a:r>
            <a:r>
              <a:rPr lang="zh-CN" altLang="zh-CN" smtClean="0"/>
              <a:t>编译器</a:t>
            </a:r>
            <a:r>
              <a:rPr lang="zh-CN" altLang="en-US" smtClean="0"/>
              <a:t>，</a:t>
            </a:r>
            <a:r>
              <a:rPr lang="zh-CN" altLang="zh-CN" smtClean="0"/>
              <a:t>如</a:t>
            </a:r>
            <a:r>
              <a:rPr lang="zh-CN" altLang="en-US" smtClean="0"/>
              <a:t>：</a:t>
            </a:r>
            <a:r>
              <a:rPr lang="en-US" altLang="zh-CN" smtClean="0"/>
              <a:t>Eclipse</a:t>
            </a:r>
            <a:r>
              <a:rPr lang="zh-CN" altLang="zh-CN"/>
              <a:t>、</a:t>
            </a:r>
            <a:r>
              <a:rPr lang="en-US" altLang="zh-CN"/>
              <a:t>SharpDevelop</a:t>
            </a:r>
            <a:r>
              <a:rPr lang="zh-CN" altLang="zh-CN" smtClean="0"/>
              <a:t>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其他：</a:t>
            </a:r>
            <a:r>
              <a:rPr lang="zh-CN" altLang="zh-CN" smtClean="0"/>
              <a:t>类浏览器、</a:t>
            </a:r>
            <a:r>
              <a:rPr lang="zh-CN" altLang="zh-CN"/>
              <a:t>物件检视器、物件结构图等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18334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2.1.5  </a:t>
            </a:r>
            <a:r>
              <a:rPr lang="zh-CN" altLang="en-US" smtClean="0"/>
              <a:t>程序编辑与运行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】Microsoft </a:t>
            </a:r>
            <a:r>
              <a:rPr lang="en-US" altLang="zh-CN" dirty="0"/>
              <a:t>Visual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集成开发环境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IDE</a:t>
            </a:r>
            <a:r>
              <a:rPr lang="zh-CN" altLang="en-US" sz="1800" dirty="0" smtClean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733" y="3130717"/>
            <a:ext cx="3078016" cy="235072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501" y="1136004"/>
            <a:ext cx="6675992" cy="50433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43201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2.1.5  </a:t>
            </a:r>
            <a:r>
              <a:rPr lang="zh-CN" altLang="en-US" smtClean="0"/>
              <a:t>程序编辑与运行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Code::Blocks</a:t>
            </a:r>
            <a:r>
              <a:rPr lang="zh-CN" altLang="zh-CN" dirty="0"/>
              <a:t>集成开发环境工具软件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功能：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语法</a:t>
            </a:r>
            <a:r>
              <a:rPr lang="zh-CN" altLang="zh-CN" dirty="0"/>
              <a:t>彩色醒目</a:t>
            </a:r>
            <a:r>
              <a:rPr lang="zh-CN" altLang="zh-CN" dirty="0" smtClean="0"/>
              <a:t>显示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捆绑</a:t>
            </a:r>
            <a:r>
              <a:rPr lang="zh-CN" altLang="zh-CN" dirty="0"/>
              <a:t>了</a:t>
            </a:r>
            <a:r>
              <a:rPr lang="en-US" altLang="zh-CN" dirty="0" err="1"/>
              <a:t>minGW</a:t>
            </a:r>
            <a:r>
              <a:rPr lang="zh-CN" altLang="zh-CN" dirty="0"/>
              <a:t>编译器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可以</a:t>
            </a:r>
            <a:r>
              <a:rPr lang="zh-CN" altLang="zh-CN" dirty="0"/>
              <a:t>编写跨平台的</a:t>
            </a:r>
            <a:r>
              <a:rPr lang="en-US" altLang="zh-CN" dirty="0"/>
              <a:t>C/C++</a:t>
            </a:r>
            <a:r>
              <a:rPr lang="zh-CN" altLang="zh-CN" dirty="0"/>
              <a:t>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支持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Matlab</a:t>
            </a:r>
            <a:r>
              <a:rPr lang="zh-CN" altLang="zh-CN" dirty="0" smtClean="0"/>
              <a:t>，</a:t>
            </a:r>
            <a:r>
              <a:rPr lang="en-US" altLang="zh-CN" dirty="0" smtClean="0"/>
              <a:t>Fortran</a:t>
            </a:r>
            <a:r>
              <a:rPr lang="zh-CN" altLang="zh-CN" dirty="0" smtClean="0"/>
              <a:t>，</a:t>
            </a:r>
            <a:r>
              <a:rPr lang="zh-CN" altLang="zh-CN" dirty="0"/>
              <a:t>批处理文件等。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335" y="2832100"/>
            <a:ext cx="6267450" cy="4025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34393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2.1.5  </a:t>
            </a:r>
            <a:r>
              <a:rPr lang="zh-CN" altLang="en-US" smtClean="0"/>
              <a:t>程序编辑与运行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的运行平台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）程序运行的硬件环境</a:t>
            </a:r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运行平台</a:t>
            </a:r>
            <a:r>
              <a:rPr lang="zh-CN" altLang="zh-CN" dirty="0" smtClean="0"/>
              <a:t>指</a:t>
            </a:r>
            <a:r>
              <a:rPr lang="zh-CN" altLang="zh-CN" dirty="0"/>
              <a:t>程序运行时需要</a:t>
            </a:r>
            <a:r>
              <a:rPr lang="zh-CN" altLang="zh-CN" dirty="0" smtClean="0"/>
              <a:t>的硬件</a:t>
            </a:r>
            <a:r>
              <a:rPr lang="zh-CN" altLang="zh-CN" dirty="0"/>
              <a:t>环境和操作系统环境。</a:t>
            </a:r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，</a:t>
            </a:r>
            <a:r>
              <a:rPr lang="en-US" altLang="zh-CN" dirty="0"/>
              <a:t>C#</a:t>
            </a:r>
            <a:r>
              <a:rPr lang="zh-CN" altLang="zh-CN" dirty="0"/>
              <a:t>、</a:t>
            </a:r>
            <a:r>
              <a:rPr lang="en-US" altLang="zh-CN" dirty="0"/>
              <a:t>VB</a:t>
            </a:r>
            <a:r>
              <a:rPr lang="zh-CN" altLang="zh-CN" dirty="0" smtClean="0"/>
              <a:t>等程序</a:t>
            </a:r>
            <a:r>
              <a:rPr lang="zh-CN" altLang="zh-CN" dirty="0"/>
              <a:t>，只能</a:t>
            </a:r>
            <a:r>
              <a:rPr lang="zh-CN" altLang="zh-CN" dirty="0" smtClean="0"/>
              <a:t>支持</a:t>
            </a:r>
            <a:r>
              <a:rPr lang="en-US" altLang="zh-CN" dirty="0" smtClean="0"/>
              <a:t>x86</a:t>
            </a:r>
            <a:r>
              <a:rPr lang="zh-CN" altLang="zh-CN" dirty="0" smtClean="0"/>
              <a:t>系列</a:t>
            </a:r>
            <a:r>
              <a:rPr lang="en-US" altLang="zh-CN" dirty="0" smtClean="0"/>
              <a:t>CPU</a:t>
            </a:r>
            <a:r>
              <a:rPr lang="zh-CN" altLang="zh-CN" dirty="0"/>
              <a:t>硬件</a:t>
            </a:r>
            <a:r>
              <a:rPr lang="zh-CN" altLang="zh-CN" dirty="0" smtClean="0"/>
              <a:t>环境。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zh-CN" dirty="0" smtClean="0"/>
              <a:t>程序运行</a:t>
            </a:r>
            <a:r>
              <a:rPr lang="zh-CN" altLang="zh-CN" dirty="0"/>
              <a:t>在不同硬件环境</a:t>
            </a:r>
            <a:r>
              <a:rPr lang="zh-CN" altLang="zh-CN" dirty="0" smtClean="0"/>
              <a:t>下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，需要对</a:t>
            </a:r>
            <a:r>
              <a:rPr lang="zh-CN" altLang="zh-CN" dirty="0"/>
              <a:t>源程序进行重新编译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如，</a:t>
            </a:r>
            <a:r>
              <a:rPr lang="en-US" altLang="zh-CN" dirty="0" smtClean="0"/>
              <a:t>C</a:t>
            </a:r>
            <a:r>
              <a:rPr lang="zh-CN" altLang="zh-CN" dirty="0" smtClean="0"/>
              <a:t>程序</a:t>
            </a:r>
            <a:r>
              <a:rPr lang="zh-CN" altLang="zh-CN" dirty="0"/>
              <a:t>用</a:t>
            </a:r>
            <a:r>
              <a:rPr lang="en-US" altLang="zh-CN" dirty="0"/>
              <a:t>VC</a:t>
            </a:r>
            <a:r>
              <a:rPr lang="zh-CN" altLang="zh-CN" dirty="0"/>
              <a:t>编译后，生成的</a:t>
            </a:r>
            <a:r>
              <a:rPr lang="en-US" altLang="zh-CN" dirty="0"/>
              <a:t>exe</a:t>
            </a:r>
            <a:r>
              <a:rPr lang="zh-CN" altLang="zh-CN" dirty="0"/>
              <a:t>文件可以在</a:t>
            </a:r>
            <a:r>
              <a:rPr lang="en-US" altLang="zh-CN" dirty="0"/>
              <a:t>Windows</a:t>
            </a:r>
            <a:r>
              <a:rPr lang="zh-CN" altLang="zh-CN" dirty="0"/>
              <a:t>下运行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en-US" altLang="zh-CN" dirty="0" smtClean="0"/>
              <a:t>C</a:t>
            </a:r>
            <a:r>
              <a:rPr lang="zh-CN" altLang="zh-CN" dirty="0"/>
              <a:t>程序用</a:t>
            </a:r>
            <a:r>
              <a:rPr lang="en-US" altLang="zh-CN" dirty="0"/>
              <a:t>GCC</a:t>
            </a:r>
            <a:r>
              <a:rPr lang="zh-CN" altLang="zh-CN" dirty="0"/>
              <a:t>进行编译，生成</a:t>
            </a:r>
            <a:r>
              <a:rPr lang="zh-CN" altLang="zh-CN" dirty="0" smtClean="0"/>
              <a:t>的执行文件可以</a:t>
            </a:r>
            <a:r>
              <a:rPr lang="zh-CN" altLang="zh-CN" dirty="0"/>
              <a:t>在</a:t>
            </a:r>
            <a:r>
              <a:rPr lang="en-US" altLang="zh-CN" dirty="0" err="1"/>
              <a:t>Liunx</a:t>
            </a:r>
            <a:r>
              <a:rPr lang="zh-CN" altLang="zh-CN" dirty="0"/>
              <a:t>上运行。</a:t>
            </a:r>
          </a:p>
          <a:p>
            <a:pPr lvl="1"/>
            <a:endParaRPr lang="en-US" altLang="zh-CN" dirty="0" smtClean="0"/>
          </a:p>
          <a:p>
            <a:pPr lvl="2"/>
            <a:r>
              <a:rPr lang="zh-CN" altLang="zh-CN" dirty="0" smtClean="0"/>
              <a:t>不同程序</a:t>
            </a:r>
            <a:r>
              <a:rPr lang="zh-CN" altLang="zh-CN" dirty="0"/>
              <a:t>对</a:t>
            </a:r>
            <a:r>
              <a:rPr lang="en-US" altLang="zh-CN" dirty="0"/>
              <a:t>CPU</a:t>
            </a:r>
            <a:r>
              <a:rPr lang="zh-CN" altLang="zh-CN" dirty="0"/>
              <a:t>和内存的</a:t>
            </a:r>
            <a:r>
              <a:rPr lang="zh-CN" altLang="zh-CN" dirty="0" smtClean="0"/>
              <a:t>要求不</a:t>
            </a:r>
            <a:r>
              <a:rPr lang="zh-CN" altLang="zh-CN" dirty="0"/>
              <a:t>相同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434393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2.1.5  </a:t>
            </a:r>
            <a:r>
              <a:rPr lang="zh-CN" altLang="en-US" smtClean="0"/>
              <a:t>程序编辑与运行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）程序运行的操作系统环境</a:t>
            </a:r>
          </a:p>
          <a:p>
            <a:pPr lvl="2"/>
            <a:r>
              <a:rPr lang="zh-CN" altLang="zh-CN" dirty="0" smtClean="0"/>
              <a:t>程序运行需要</a:t>
            </a:r>
            <a:r>
              <a:rPr lang="zh-CN" altLang="zh-CN" dirty="0"/>
              <a:t>操作系统环境的支持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，</a:t>
            </a:r>
            <a:r>
              <a:rPr lang="en-US" altLang="zh-CN" dirty="0"/>
              <a:t>Windows</a:t>
            </a:r>
            <a:r>
              <a:rPr lang="zh-CN" altLang="zh-CN" dirty="0"/>
              <a:t>下的应用程序，在</a:t>
            </a:r>
            <a:r>
              <a:rPr lang="en-US" altLang="zh-CN" dirty="0"/>
              <a:t>Linux</a:t>
            </a:r>
            <a:r>
              <a:rPr lang="zh-CN" altLang="zh-CN" dirty="0"/>
              <a:t>系统中不能运行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苹果</a:t>
            </a:r>
            <a:r>
              <a:rPr lang="zh-CN" altLang="zh-CN" dirty="0"/>
              <a:t>智能手机中的程序，在安卓智能手机中也不能运行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开发时，需要调用操作系统底层</a:t>
            </a:r>
            <a:r>
              <a:rPr lang="zh-CN" altLang="zh-CN" dirty="0" smtClean="0"/>
              <a:t>接口</a:t>
            </a:r>
            <a:r>
              <a:rPr lang="zh-CN" altLang="en-US" dirty="0" smtClean="0"/>
              <a:t>程序</a:t>
            </a:r>
            <a:r>
              <a:rPr lang="zh-CN" altLang="zh-CN" dirty="0" smtClean="0"/>
              <a:t>实现</a:t>
            </a:r>
            <a:r>
              <a:rPr lang="zh-CN" altLang="zh-CN" dirty="0"/>
              <a:t>某些功能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如，在</a:t>
            </a:r>
            <a:r>
              <a:rPr lang="en-US" altLang="zh-CN" dirty="0" smtClean="0"/>
              <a:t>Windows</a:t>
            </a:r>
            <a:r>
              <a:rPr lang="zh-CN" altLang="zh-CN" dirty="0" smtClean="0"/>
              <a:t>编程</a:t>
            </a:r>
            <a:r>
              <a:rPr lang="zh-CN" altLang="zh-CN" dirty="0"/>
              <a:t>时，需要</a:t>
            </a:r>
            <a:r>
              <a:rPr lang="zh-CN" altLang="zh-CN" dirty="0" smtClean="0"/>
              <a:t>调用各种</a:t>
            </a:r>
            <a:r>
              <a:rPr lang="zh-CN" altLang="zh-CN" dirty="0"/>
              <a:t>子程序</a:t>
            </a:r>
            <a:r>
              <a:rPr lang="zh-CN" altLang="zh-CN" dirty="0" smtClean="0"/>
              <a:t>接口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如</a:t>
            </a:r>
            <a:r>
              <a:rPr lang="zh-CN" altLang="zh-CN" dirty="0"/>
              <a:t>窗口，对话框，</a:t>
            </a:r>
            <a:r>
              <a:rPr lang="zh-CN" altLang="zh-CN" dirty="0" smtClean="0"/>
              <a:t>菜单等。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88" y="3567669"/>
            <a:ext cx="47625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434393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中国最早的程序员。</a:t>
            </a:r>
            <a:endParaRPr lang="en-US" altLang="zh-CN"/>
          </a:p>
          <a:p>
            <a:pPr lvl="2"/>
            <a:endParaRPr lang="zh-CN" altLang="en-US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www.techcn.com.cn/uploads/200909/1254098403i8lpsl9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http://www.techcn.com.cn/uploads/200909/1254098403i8lpsl9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70660" y="1148317"/>
            <a:ext cx="11740586" cy="4912557"/>
            <a:chOff x="270660" y="1148317"/>
            <a:chExt cx="11740586" cy="491255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5990"/>
            <a:stretch/>
          </p:blipFill>
          <p:spPr bwMode="auto">
            <a:xfrm>
              <a:off x="270660" y="1148317"/>
              <a:ext cx="2805341" cy="400349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87" y="1148317"/>
              <a:ext cx="2859636" cy="40034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圆角矩形 10"/>
            <p:cNvSpPr/>
            <p:nvPr/>
          </p:nvSpPr>
          <p:spPr>
            <a:xfrm>
              <a:off x="365525" y="5252164"/>
              <a:ext cx="2615610" cy="808710"/>
            </a:xfrm>
            <a:prstGeom prst="roundRect">
              <a:avLst/>
            </a:prstGeom>
            <a:solidFill>
              <a:srgbClr val="00339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中国第一个程序员：董铁宝（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321087" y="5252164"/>
              <a:ext cx="2861970" cy="808710"/>
            </a:xfrm>
            <a:prstGeom prst="roundRect">
              <a:avLst/>
            </a:prstGeom>
            <a:solidFill>
              <a:srgbClr val="00339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个女程序员：张绮霞（</a:t>
              </a:r>
              <a:r>
                <a:rPr lang="en-US" altLang="zh-CN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1957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年）</a:t>
              </a:r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科技时代_中国计算机事业五十年：为了未来的纪念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886" y="1376148"/>
              <a:ext cx="5614360" cy="377565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</p:pic>
        <p:sp>
          <p:nvSpPr>
            <p:cNvPr id="14" name="圆角矩形 13"/>
            <p:cNvSpPr/>
            <p:nvPr/>
          </p:nvSpPr>
          <p:spPr>
            <a:xfrm>
              <a:off x="7662715" y="5252164"/>
              <a:ext cx="2861970" cy="808710"/>
            </a:xfrm>
            <a:prstGeom prst="roundRect">
              <a:avLst/>
            </a:prstGeom>
            <a:solidFill>
              <a:srgbClr val="00339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成立的第一个程序设计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1958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年）</a:t>
              </a:r>
              <a:endPara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4649365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075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="" xmlns:p14="http://schemas.microsoft.com/office/powerpoint/2010/main" val="799169639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2769798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452771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2.2.3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2.2.4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程序控制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62057" y="419278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2.2.5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2.2.1  </a:t>
            </a:r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2.2.2  </a:t>
            </a:r>
            <a:r>
              <a:rPr lang="zh-CN" alt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9332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语言的主要数据类型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数据类型</a:t>
            </a:r>
            <a:r>
              <a:rPr lang="zh-CN" altLang="en-US" dirty="0" smtClean="0"/>
              <a:t>的“</a:t>
            </a:r>
            <a:r>
              <a:rPr lang="zh-CN" altLang="zh-CN" dirty="0" smtClean="0"/>
              <a:t>域</a:t>
            </a:r>
            <a:r>
              <a:rPr lang="zh-CN" altLang="en-US" dirty="0" smtClean="0"/>
              <a:t>”</a:t>
            </a:r>
            <a:r>
              <a:rPr lang="zh-CN" altLang="zh-CN" dirty="0" smtClean="0"/>
              <a:t>和</a:t>
            </a:r>
            <a:r>
              <a:rPr lang="zh-CN" altLang="en-US" dirty="0" smtClean="0"/>
              <a:t>“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域</a:t>
            </a:r>
            <a:r>
              <a:rPr lang="zh-CN" altLang="zh-CN" dirty="0"/>
              <a:t>指定该数据类型值的</a:t>
            </a:r>
            <a:r>
              <a:rPr lang="zh-CN" altLang="zh-CN" dirty="0" smtClean="0"/>
              <a:t>集合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整型域</a:t>
            </a:r>
            <a:r>
              <a:rPr lang="zh-CN" altLang="zh-CN" dirty="0"/>
              <a:t>包含所有</a:t>
            </a:r>
            <a:r>
              <a:rPr lang="zh-CN" altLang="zh-CN" dirty="0" smtClean="0"/>
              <a:t>整数</a:t>
            </a:r>
            <a:r>
              <a:rPr lang="zh-CN" altLang="en-US" dirty="0" smtClean="0"/>
              <a:t>：</a:t>
            </a:r>
            <a:r>
              <a:rPr lang="en-US" altLang="zh-CN" dirty="0" smtClean="0"/>
              <a:t>……-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-1</a:t>
            </a:r>
            <a:r>
              <a:rPr lang="zh-CN" altLang="zh-CN" dirty="0"/>
              <a:t>，</a:t>
            </a:r>
            <a:r>
              <a:rPr lang="en-US" altLang="zh-CN" dirty="0"/>
              <a:t>0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en-US" altLang="zh-CN" dirty="0" smtClean="0"/>
              <a:t>……</a:t>
            </a:r>
            <a:endParaRPr lang="en-US" altLang="zh-CN" dirty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操作</a:t>
            </a:r>
            <a:r>
              <a:rPr lang="zh-CN" altLang="zh-CN" dirty="0"/>
              <a:t>是定义该数据类型的行为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如，</a:t>
            </a:r>
            <a:r>
              <a:rPr lang="zh-CN" altLang="zh-CN" dirty="0" smtClean="0"/>
              <a:t>算术操作：</a:t>
            </a:r>
            <a:r>
              <a:rPr lang="en-US" altLang="zh-CN" dirty="0"/>
              <a:t>+</a:t>
            </a:r>
            <a:r>
              <a:rPr lang="zh-CN" altLang="zh-CN" dirty="0"/>
              <a:t>、</a:t>
            </a:r>
            <a:r>
              <a:rPr lang="en-US" altLang="zh-CN" dirty="0"/>
              <a:t>-</a:t>
            </a:r>
            <a:r>
              <a:rPr lang="zh-CN" altLang="zh-CN" dirty="0"/>
              <a:t>、</a:t>
            </a:r>
            <a:r>
              <a:rPr lang="en-US" altLang="zh-CN" dirty="0"/>
              <a:t>*</a:t>
            </a:r>
            <a:r>
              <a:rPr lang="zh-CN" altLang="zh-CN" dirty="0"/>
              <a:t>、</a:t>
            </a:r>
            <a:r>
              <a:rPr lang="en-US" altLang="zh-CN" dirty="0" smtClean="0"/>
              <a:t>/</a:t>
            </a:r>
            <a:r>
              <a:rPr lang="zh-CN" altLang="zh-CN" dirty="0" smtClean="0"/>
              <a:t>等</a:t>
            </a:r>
            <a:endParaRPr lang="en-US" altLang="zh-CN" dirty="0" smtClean="0"/>
          </a:p>
          <a:p>
            <a:pPr lvl="3"/>
            <a:endParaRPr lang="zh-CN" altLang="zh-CN" dirty="0"/>
          </a:p>
          <a:p>
            <a:pPr lvl="1"/>
            <a:r>
              <a:rPr lang="zh-CN" altLang="zh-CN" dirty="0" smtClean="0"/>
              <a:t>大部分</a:t>
            </a:r>
            <a:r>
              <a:rPr lang="zh-CN" altLang="zh-CN" dirty="0"/>
              <a:t>程序</a:t>
            </a:r>
            <a:r>
              <a:rPr lang="zh-CN" altLang="zh-CN" dirty="0" smtClean="0"/>
              <a:t>语言支持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数据类型：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整型</a:t>
            </a:r>
            <a:r>
              <a:rPr lang="zh-CN" altLang="zh-CN" dirty="0">
                <a:solidFill>
                  <a:srgbClr val="C00000"/>
                </a:solidFill>
              </a:rPr>
              <a:t>（整数）、浮点型（实数）、字符型、布尔型（逻辑型）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434393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25" y="730383"/>
            <a:ext cx="8602552" cy="47347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>
              <a:buClr>
                <a:srgbClr val="003399"/>
              </a:buClr>
              <a:buSzPct val="101000"/>
            </a:pPr>
            <a:r>
              <a:rPr lang="en-US" altLang="zh-CN" dirty="0" smtClean="0"/>
              <a:t>C</a:t>
            </a:r>
            <a:r>
              <a:rPr lang="zh-CN" altLang="zh-CN" dirty="0" smtClean="0"/>
              <a:t>语言数据类型</a:t>
            </a:r>
            <a:endParaRPr lang="zh-CN" altLang="zh-CN" dirty="0"/>
          </a:p>
          <a:p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/>
              <a:t>【</a:t>
            </a:r>
            <a:r>
              <a:rPr lang="zh-CN" altLang="en-US"/>
              <a:t>扩展</a:t>
            </a:r>
            <a:r>
              <a:rPr lang="en-US" altLang="zh-CN"/>
              <a:t>】 Java</a:t>
            </a:r>
            <a:r>
              <a:rPr lang="zh-CN" altLang="en-US" dirty="0" smtClean="0"/>
              <a:t>语言数据类型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488" y="1127641"/>
            <a:ext cx="9516287" cy="57069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zh-CN" altLang="zh-CN" dirty="0" smtClean="0"/>
              <a:t>整型</a:t>
            </a:r>
            <a:endParaRPr lang="en-US" altLang="zh-CN" dirty="0" smtClean="0"/>
          </a:p>
          <a:p>
            <a:pPr marL="0" lvl="1" indent="0">
              <a:buNone/>
            </a:pPr>
            <a:endParaRPr lang="zh-CN" altLang="zh-CN" dirty="0"/>
          </a:p>
          <a:p>
            <a:pPr lvl="1"/>
            <a:r>
              <a:rPr lang="zh-CN" altLang="zh-CN" dirty="0" smtClean="0"/>
              <a:t>整型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表示：</a:t>
            </a:r>
            <a:r>
              <a:rPr lang="en-US" altLang="zh-CN" dirty="0" err="1" smtClean="0"/>
              <a:t>int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存储长度：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位系统中</a:t>
            </a:r>
            <a:r>
              <a:rPr lang="zh-CN" altLang="en-US" dirty="0" smtClean="0"/>
              <a:t>为</a:t>
            </a:r>
            <a:r>
              <a:rPr lang="en-US" altLang="zh-CN" dirty="0" smtClean="0"/>
              <a:t>4</a:t>
            </a:r>
            <a:r>
              <a:rPr lang="zh-CN" altLang="zh-CN" dirty="0" smtClean="0"/>
              <a:t>个字节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最大值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4 294 967 295</a:t>
            </a: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en-US" altLang="zh-CN" baseline="30000" dirty="0"/>
              <a:t>32</a:t>
            </a:r>
            <a:r>
              <a:rPr lang="zh-CN" altLang="zh-CN" dirty="0"/>
              <a:t>无符号数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1"/>
            <a:r>
              <a:rPr lang="zh-CN" altLang="zh-CN" dirty="0"/>
              <a:t>长</a:t>
            </a:r>
            <a:r>
              <a:rPr lang="zh-CN" altLang="zh-CN" dirty="0" smtClean="0"/>
              <a:t>整型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表示：</a:t>
            </a:r>
            <a:r>
              <a:rPr lang="en-US" altLang="zh-CN" dirty="0" smtClean="0"/>
              <a:t>long</a:t>
            </a:r>
          </a:p>
          <a:p>
            <a:pPr lvl="2"/>
            <a:r>
              <a:rPr lang="zh-CN" altLang="en-US" dirty="0" smtClean="0"/>
              <a:t>存储长度：</a:t>
            </a:r>
            <a:r>
              <a:rPr lang="zh-CN" altLang="zh-CN" dirty="0" smtClean="0"/>
              <a:t>在</a:t>
            </a:r>
            <a:r>
              <a:rPr lang="en-US" altLang="zh-CN" dirty="0"/>
              <a:t>32</a:t>
            </a:r>
            <a:r>
              <a:rPr lang="zh-CN" altLang="zh-CN" dirty="0"/>
              <a:t>位计算机系统</a:t>
            </a:r>
            <a:r>
              <a:rPr lang="zh-CN" altLang="zh-CN" dirty="0" smtClean="0"/>
              <a:t>中</a:t>
            </a:r>
            <a:r>
              <a:rPr lang="zh-CN" altLang="en-US" dirty="0" smtClean="0"/>
              <a:t>为</a:t>
            </a:r>
            <a:r>
              <a:rPr lang="en-US" altLang="zh-CN" dirty="0" smtClean="0"/>
              <a:t>8</a:t>
            </a:r>
            <a:r>
              <a:rPr lang="zh-CN" altLang="zh-CN" dirty="0"/>
              <a:t>个</a:t>
            </a:r>
            <a:r>
              <a:rPr lang="zh-CN" altLang="zh-CN" dirty="0" smtClean="0"/>
              <a:t>字节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最大值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63</a:t>
            </a:r>
            <a:r>
              <a:rPr lang="en-US" altLang="zh-CN" dirty="0" smtClean="0"/>
              <a:t>-1</a:t>
            </a:r>
            <a:r>
              <a:rPr lang="zh-CN" altLang="zh-CN" dirty="0"/>
              <a:t>，最高位为</a:t>
            </a:r>
            <a:r>
              <a:rPr lang="zh-CN" altLang="zh-CN" dirty="0" smtClean="0"/>
              <a:t>符号位。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）浮点</a:t>
            </a:r>
            <a:r>
              <a:rPr lang="zh-CN" altLang="zh-CN" dirty="0" smtClean="0"/>
              <a:t>型</a:t>
            </a:r>
            <a:endParaRPr lang="en-US" altLang="zh-CN" dirty="0" smtClean="0"/>
          </a:p>
          <a:p>
            <a:pPr marL="0" lvl="1" indent="0">
              <a:buNone/>
            </a:pPr>
            <a:endParaRPr lang="zh-CN" altLang="zh-CN" dirty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有</a:t>
            </a:r>
            <a:r>
              <a:rPr lang="zh-CN" altLang="zh-CN" dirty="0">
                <a:solidFill>
                  <a:srgbClr val="C00000"/>
                </a:solidFill>
              </a:rPr>
              <a:t>小数的</a:t>
            </a:r>
            <a:r>
              <a:rPr lang="zh-CN" altLang="zh-CN" dirty="0" smtClean="0">
                <a:solidFill>
                  <a:srgbClr val="C00000"/>
                </a:solidFill>
              </a:rPr>
              <a:t>数称为</a:t>
            </a:r>
            <a:r>
              <a:rPr lang="zh-CN" altLang="zh-CN" dirty="0">
                <a:solidFill>
                  <a:srgbClr val="C00000"/>
                </a:solidFill>
              </a:rPr>
              <a:t>浮点数</a:t>
            </a:r>
            <a:r>
              <a:rPr lang="zh-CN" altLang="zh-CN" dirty="0"/>
              <a:t>，它用来近似地表示数学中的实数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zh-CN" dirty="0" smtClean="0"/>
              <a:t>浮点数</a:t>
            </a:r>
            <a:r>
              <a:rPr lang="zh-CN" altLang="en-US" dirty="0" smtClean="0"/>
              <a:t>类型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float</a:t>
            </a:r>
            <a:r>
              <a:rPr lang="zh-CN" altLang="zh-CN" dirty="0"/>
              <a:t>（单精度浮点型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double</a:t>
            </a:r>
            <a:r>
              <a:rPr lang="zh-CN" altLang="zh-CN" dirty="0"/>
              <a:t>（双精度浮点型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long </a:t>
            </a:r>
            <a:r>
              <a:rPr lang="en-US" altLang="zh-CN" dirty="0"/>
              <a:t>double</a:t>
            </a:r>
            <a:r>
              <a:rPr lang="zh-CN" altLang="zh-CN" dirty="0"/>
              <a:t>（长双精度浮点型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1"/>
            <a:r>
              <a:rPr lang="zh-CN" altLang="zh-CN" dirty="0" smtClean="0"/>
              <a:t>除非</a:t>
            </a:r>
            <a:r>
              <a:rPr lang="zh-CN" altLang="zh-CN" dirty="0"/>
              <a:t>进行精确的科学计算，否则三</a:t>
            </a:r>
            <a:r>
              <a:rPr lang="zh-CN" altLang="zh-CN" dirty="0" smtClean="0"/>
              <a:t>者的</a:t>
            </a:r>
            <a:r>
              <a:rPr lang="zh-CN" altLang="zh-CN" dirty="0"/>
              <a:t>差别无关紧要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）字符型</a:t>
            </a:r>
          </a:p>
          <a:p>
            <a:pPr lvl="2"/>
            <a:r>
              <a:rPr lang="zh-CN" altLang="zh-CN" dirty="0"/>
              <a:t>字符型</a:t>
            </a:r>
            <a:r>
              <a:rPr lang="zh-CN" altLang="zh-CN" dirty="0" smtClean="0"/>
              <a:t>常量用</a:t>
            </a:r>
            <a:r>
              <a:rPr lang="zh-CN" altLang="zh-CN" dirty="0"/>
              <a:t>英文双引号</a:t>
            </a:r>
            <a:r>
              <a:rPr lang="zh-CN" altLang="zh-CN" sz="1800" dirty="0"/>
              <a:t>（如</a:t>
            </a:r>
            <a:r>
              <a:rPr lang="en-US" altLang="zh-CN" sz="1800" dirty="0"/>
              <a:t>C</a:t>
            </a:r>
            <a:r>
              <a:rPr lang="zh-CN" altLang="zh-CN" sz="1800" dirty="0"/>
              <a:t>语言）</a:t>
            </a:r>
            <a:r>
              <a:rPr lang="zh-CN" altLang="zh-CN" dirty="0"/>
              <a:t>或单引号</a:t>
            </a:r>
            <a:r>
              <a:rPr lang="zh-CN" altLang="zh-CN" sz="1800" dirty="0"/>
              <a:t>（如</a:t>
            </a:r>
            <a:r>
              <a:rPr lang="en-US" altLang="zh-CN" sz="1800" dirty="0"/>
              <a:t>Python</a:t>
            </a:r>
            <a:r>
              <a:rPr lang="zh-CN" altLang="zh-CN" sz="1800" dirty="0"/>
              <a:t>语言）</a:t>
            </a:r>
            <a:r>
              <a:rPr lang="zh-CN" altLang="zh-CN" dirty="0"/>
              <a:t>围起来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：</a:t>
            </a:r>
            <a:r>
              <a:rPr lang="en-US" altLang="zh-CN" dirty="0"/>
              <a:t>''ABC''</a:t>
            </a:r>
            <a:r>
              <a:rPr lang="zh-CN" altLang="zh-CN" dirty="0"/>
              <a:t>、</a:t>
            </a:r>
            <a:r>
              <a:rPr lang="en-US" altLang="zh-CN" dirty="0"/>
              <a:t>''</a:t>
            </a:r>
            <a:r>
              <a:rPr lang="en-US" altLang="zh-CN" dirty="0" err="1"/>
              <a:t>a+b</a:t>
            </a:r>
            <a:r>
              <a:rPr lang="en-US" altLang="zh-CN" dirty="0"/>
              <a:t>=''</a:t>
            </a:r>
            <a:r>
              <a:rPr lang="zh-CN" altLang="zh-CN" dirty="0"/>
              <a:t>、</a:t>
            </a:r>
            <a:r>
              <a:rPr lang="en-US" altLang="zh-CN" dirty="0"/>
              <a:t>''x1''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）布尔型</a:t>
            </a:r>
          </a:p>
          <a:p>
            <a:pPr lvl="2"/>
            <a:r>
              <a:rPr lang="zh-CN" altLang="zh-CN" dirty="0" smtClean="0"/>
              <a:t>表示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bool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值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true</a:t>
            </a:r>
            <a:r>
              <a:rPr lang="zh-CN" altLang="zh-CN" sz="1800" dirty="0"/>
              <a:t>（逻辑真）</a:t>
            </a:r>
            <a:r>
              <a:rPr lang="zh-CN" altLang="zh-CN" dirty="0"/>
              <a:t>和</a:t>
            </a:r>
            <a:r>
              <a:rPr lang="en-US" altLang="zh-CN" dirty="0"/>
              <a:t>false</a:t>
            </a:r>
            <a:r>
              <a:rPr lang="zh-CN" altLang="zh-CN" sz="1800" dirty="0"/>
              <a:t>（逻辑假</a:t>
            </a:r>
            <a:r>
              <a:rPr lang="zh-CN" altLang="zh-CN" sz="1800" dirty="0" smtClean="0"/>
              <a:t>）</a:t>
            </a:r>
            <a:endParaRPr lang="zh-CN" altLang="zh-CN" sz="1800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点击查看大图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3786044" y="2198914"/>
            <a:ext cx="5836927" cy="4169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/>
              <a:t>、</a:t>
            </a:r>
            <a:r>
              <a:rPr lang="zh-CN" altLang="zh-CN" b="1" dirty="0"/>
              <a:t>常量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常量</a:t>
            </a:r>
            <a:r>
              <a:rPr lang="zh-CN" altLang="zh-CN" dirty="0"/>
              <a:t>是程序运行中始终保持不变的数值、字符串等。</a:t>
            </a:r>
            <a:endParaRPr lang="en-US" altLang="zh-CN" dirty="0"/>
          </a:p>
          <a:p>
            <a:pPr lvl="4"/>
            <a:r>
              <a:rPr lang="zh-CN" altLang="zh-CN" dirty="0"/>
              <a:t>如，</a:t>
            </a:r>
            <a:r>
              <a:rPr lang="en-US" altLang="zh-CN" dirty="0"/>
              <a:t>3.14</a:t>
            </a:r>
            <a:r>
              <a:rPr lang="zh-CN" altLang="zh-CN" dirty="0"/>
              <a:t>（数值常量），</a:t>
            </a:r>
            <a:endParaRPr lang="en-US" altLang="zh-CN" dirty="0"/>
          </a:p>
          <a:p>
            <a:pPr lvl="4"/>
            <a:r>
              <a:rPr lang="zh-CN" altLang="en-US" dirty="0"/>
              <a:t>如，</a:t>
            </a:r>
            <a:r>
              <a:rPr lang="en-US" altLang="zh-CN" dirty="0"/>
              <a:t>“A+B=”</a:t>
            </a:r>
            <a:r>
              <a:rPr lang="zh-CN" altLang="zh-CN" dirty="0"/>
              <a:t>（字符串常量），</a:t>
            </a:r>
            <a:endParaRPr lang="en-US" altLang="zh-CN" dirty="0"/>
          </a:p>
          <a:p>
            <a:pPr lvl="4"/>
            <a:r>
              <a:rPr lang="zh-CN" altLang="en-US" dirty="0"/>
              <a:t>如，</a:t>
            </a:r>
            <a:r>
              <a:rPr lang="en-US" altLang="zh-CN" dirty="0"/>
              <a:t>“</a:t>
            </a:r>
            <a:r>
              <a:rPr lang="zh-CN" altLang="zh-CN" dirty="0"/>
              <a:t>请输入圆的半径：</a:t>
            </a:r>
            <a:r>
              <a:rPr lang="en-US" altLang="zh-CN" dirty="0"/>
              <a:t>”</a:t>
            </a:r>
            <a:r>
              <a:rPr lang="zh-CN" altLang="zh-CN" dirty="0"/>
              <a:t>（字符串常量）等。</a:t>
            </a:r>
            <a:endParaRPr lang="en-US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2332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变量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值</a:t>
            </a:r>
            <a:r>
              <a:rPr lang="zh-CN" altLang="zh-CN" dirty="0"/>
              <a:t>可以改变的量称为</a:t>
            </a:r>
            <a:r>
              <a:rPr lang="zh-CN" altLang="zh-CN" b="1" dirty="0" smtClean="0">
                <a:solidFill>
                  <a:srgbClr val="C00000"/>
                </a:solidFill>
              </a:rPr>
              <a:t>变量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变量</a:t>
            </a:r>
            <a:r>
              <a:rPr lang="zh-CN" altLang="zh-CN" b="1" dirty="0">
                <a:solidFill>
                  <a:srgbClr val="C00000"/>
                </a:solidFill>
              </a:rPr>
              <a:t>在使用前必须进行声明</a:t>
            </a:r>
            <a:r>
              <a:rPr lang="zh-CN" altLang="zh-CN" sz="1800" dirty="0">
                <a:solidFill>
                  <a:srgbClr val="C00000"/>
                </a:solidFill>
              </a:rPr>
              <a:t>（定义）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sz="1000" dirty="0"/>
          </a:p>
          <a:p>
            <a:pPr lvl="1"/>
            <a:r>
              <a:rPr lang="zh-CN" altLang="zh-CN" dirty="0" smtClean="0"/>
              <a:t>变量属性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变量名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变量类型</a:t>
            </a:r>
            <a:r>
              <a:rPr lang="zh-CN" altLang="en-US" dirty="0" smtClean="0"/>
              <a:t>：</a:t>
            </a:r>
            <a:r>
              <a:rPr lang="zh-CN" altLang="zh-CN" dirty="0" smtClean="0">
                <a:solidFill>
                  <a:srgbClr val="C00000"/>
                </a:solidFill>
              </a:rPr>
              <a:t>整型</a:t>
            </a:r>
            <a:r>
              <a:rPr lang="zh-CN" altLang="zh-CN" dirty="0">
                <a:solidFill>
                  <a:srgbClr val="C00000"/>
                </a:solidFill>
              </a:rPr>
              <a:t>，浮点型，字符型，逻辑型，指针型，日期型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作用域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全局变量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局部变量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变量初始值</a:t>
            </a:r>
            <a:endParaRPr lang="en-US" altLang="zh-CN" dirty="0" smtClean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082" y="3429000"/>
            <a:ext cx="5983357" cy="3429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全局</a:t>
            </a:r>
            <a:r>
              <a:rPr lang="zh-CN" altLang="zh-CN" dirty="0" smtClean="0"/>
              <a:t>变量</a:t>
            </a:r>
            <a:r>
              <a:rPr lang="zh-CN" altLang="en-US" dirty="0" smtClean="0"/>
              <a:t>的作用范围。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70" y="1164715"/>
            <a:ext cx="7463612" cy="56723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6367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】1956 </a:t>
            </a:r>
            <a:r>
              <a:rPr lang="zh-CN" altLang="en-US" smtClean="0"/>
              <a:t>年，教育部从</a:t>
            </a:r>
            <a:r>
              <a:rPr lang="zh-CN" altLang="en-US"/>
              <a:t>上海交通大学抽调电机</a:t>
            </a:r>
            <a:r>
              <a:rPr lang="zh-CN" altLang="en-US" smtClean="0"/>
              <a:t>专业高年级学生，到</a:t>
            </a:r>
            <a:r>
              <a:rPr lang="zh-CN" altLang="en-US"/>
              <a:t>清华大学</a:t>
            </a:r>
            <a:r>
              <a:rPr lang="zh-CN" altLang="en-US" smtClean="0"/>
              <a:t>转学新成立的计算机专业，</a:t>
            </a:r>
            <a:r>
              <a:rPr lang="en-US" altLang="zh-CN" smtClean="0"/>
              <a:t>1957</a:t>
            </a:r>
            <a:r>
              <a:rPr lang="zh-CN" altLang="en-US" smtClean="0"/>
              <a:t>年中国第一批计算机专业学生毕业。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www.techcn.com.cn/uploads/200909/1254098403i8lpsl9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http://www.techcn.com.cn/uploads/200909/1254098403i8lpsl9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05" y="1467293"/>
            <a:ext cx="7046676" cy="53907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582172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 smtClean="0"/>
              <a:t>】</a:t>
            </a:r>
            <a:r>
              <a:rPr lang="zh-CN" altLang="zh-CN" dirty="0" smtClean="0"/>
              <a:t>变量</a:t>
            </a:r>
            <a:r>
              <a:rPr lang="zh-CN" altLang="en-US" dirty="0" smtClean="0"/>
              <a:t>的思维导图。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6344"/>
            <a:ext cx="12219212" cy="46043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56816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2.2.1  </a:t>
            </a:r>
            <a:r>
              <a:rPr lang="zh-CN" altLang="en-US" smtClean="0"/>
              <a:t>数据类型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/>
              <a:t>】 Java</a:t>
            </a:r>
            <a:r>
              <a:rPr lang="zh-CN" altLang="en-US" dirty="0"/>
              <a:t>的基本数据类型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82441315"/>
              </p:ext>
            </p:extLst>
          </p:nvPr>
        </p:nvGraphicFramePr>
        <p:xfrm>
          <a:off x="567601" y="1174274"/>
          <a:ext cx="11497728" cy="4532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6259"/>
                <a:gridCol w="2302605"/>
                <a:gridCol w="2874432"/>
                <a:gridCol w="2874432"/>
              </a:tblGrid>
              <a:tr h="5036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基本型别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大小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003399"/>
                    </a:solidFill>
                  </a:tcPr>
                </a:tc>
              </a:tr>
              <a:tr h="5036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Boolean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布尔型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-----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-----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------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Unicode 0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Unicode 2^16-1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字节型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-128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+127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Short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短整型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-2^15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+2^15-1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-2^31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+2^31-1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长整型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-2^63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+2^63-1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浮点型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IEEE754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IEEE754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503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</a:t>
                      </a:r>
                      <a:r>
                        <a:rPr lang="zh-CN" altLang="en-US" sz="2400" b="0" kern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双精度浮点型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64bit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IEEE754</a:t>
                      </a:r>
                      <a:endParaRPr lang="zh-CN" sz="24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IEEE754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360158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2.2.2  </a:t>
            </a:r>
            <a:r>
              <a:rPr lang="zh-CN" altLang="en-US" smtClean="0"/>
              <a:t>标识符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标识符</a:t>
            </a:r>
            <a:r>
              <a:rPr lang="zh-CN" altLang="zh-CN" b="1" dirty="0"/>
              <a:t>命名规则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表示</a:t>
            </a:r>
            <a:r>
              <a:rPr lang="zh-CN" altLang="zh-CN" dirty="0"/>
              <a:t>变量、常量、函数、类型的名称</a:t>
            </a:r>
            <a:r>
              <a:rPr lang="zh-CN" altLang="zh-CN" dirty="0" smtClean="0"/>
              <a:t>称为</a:t>
            </a:r>
            <a:r>
              <a:rPr lang="zh-CN" altLang="zh-CN" b="1" dirty="0" smtClean="0">
                <a:solidFill>
                  <a:srgbClr val="C00000"/>
                </a:solidFill>
              </a:rPr>
              <a:t>标识符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标识符特性：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只能</a:t>
            </a:r>
            <a:r>
              <a:rPr lang="zh-CN" altLang="zh-CN" dirty="0"/>
              <a:t>由字母、数字和下划线组成，不允许空格、汉字和其他特殊字符。</a:t>
            </a:r>
          </a:p>
          <a:p>
            <a:pPr lvl="2"/>
            <a:r>
              <a:rPr lang="zh-CN" altLang="zh-CN" dirty="0" smtClean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个字符不能是数字，必须是英文字母或下划线。</a:t>
            </a:r>
          </a:p>
          <a:p>
            <a:pPr lvl="2"/>
            <a:r>
              <a:rPr lang="zh-CN" altLang="zh-CN" dirty="0" smtClean="0"/>
              <a:t>不能</a:t>
            </a:r>
            <a:r>
              <a:rPr lang="zh-CN" altLang="zh-CN" dirty="0"/>
              <a:t>是程序语言中的</a:t>
            </a:r>
            <a:r>
              <a:rPr lang="zh-CN" altLang="zh-CN" b="1" dirty="0" smtClean="0">
                <a:solidFill>
                  <a:srgbClr val="C00000"/>
                </a:solidFill>
              </a:rPr>
              <a:t>关键字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lvl="3"/>
            <a:r>
              <a:rPr lang="zh-CN" altLang="zh-CN" dirty="0" smtClean="0"/>
              <a:t>如</a:t>
            </a:r>
            <a:r>
              <a:rPr lang="zh-CN" altLang="zh-CN" dirty="0"/>
              <a:t>：</a:t>
            </a:r>
            <a:r>
              <a:rPr lang="en-US" altLang="zh-CN" dirty="0"/>
              <a:t>if</a:t>
            </a:r>
            <a:r>
              <a:rPr lang="zh-CN" altLang="zh-CN" dirty="0"/>
              <a:t>、</a:t>
            </a:r>
            <a:r>
              <a:rPr lang="en-US" altLang="zh-CN" dirty="0"/>
              <a:t>then</a:t>
            </a:r>
            <a:r>
              <a:rPr lang="zh-CN" altLang="zh-CN" dirty="0"/>
              <a:t>、</a:t>
            </a:r>
            <a:r>
              <a:rPr lang="en-US" altLang="zh-CN" dirty="0"/>
              <a:t>else</a:t>
            </a:r>
            <a:r>
              <a:rPr lang="zh-CN" altLang="zh-CN" dirty="0"/>
              <a:t>、</a:t>
            </a:r>
            <a:r>
              <a:rPr lang="en-US" altLang="zh-CN" dirty="0"/>
              <a:t>end</a:t>
            </a:r>
            <a:r>
              <a:rPr lang="zh-CN" altLang="zh-CN" dirty="0"/>
              <a:t>、</a:t>
            </a:r>
            <a:r>
              <a:rPr lang="en-US" altLang="zh-CN" dirty="0"/>
              <a:t>for</a:t>
            </a:r>
            <a:r>
              <a:rPr lang="zh-CN" altLang="zh-CN" dirty="0"/>
              <a:t>、</a:t>
            </a:r>
            <a:r>
              <a:rPr lang="en-US" altLang="zh-CN" dirty="0"/>
              <a:t>while</a:t>
            </a:r>
            <a:r>
              <a:rPr lang="zh-CN" altLang="zh-CN" dirty="0"/>
              <a:t>、</a:t>
            </a:r>
            <a:r>
              <a:rPr lang="en-US" altLang="zh-CN" dirty="0"/>
              <a:t>do</a:t>
            </a:r>
            <a:r>
              <a:rPr lang="zh-CN" altLang="zh-CN" dirty="0"/>
              <a:t>、</a:t>
            </a:r>
            <a:r>
              <a:rPr lang="en-US" altLang="zh-CN" dirty="0" err="1"/>
              <a:t>int</a:t>
            </a:r>
            <a:r>
              <a:rPr lang="zh-CN" altLang="zh-CN" dirty="0"/>
              <a:t>、</a:t>
            </a:r>
            <a:r>
              <a:rPr lang="en-US" altLang="zh-CN" dirty="0"/>
              <a:t>float</a:t>
            </a:r>
            <a:r>
              <a:rPr lang="zh-CN" altLang="zh-CN" dirty="0"/>
              <a:t>、</a:t>
            </a:r>
            <a:r>
              <a:rPr lang="en-US" altLang="zh-CN" dirty="0"/>
              <a:t>char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2"/>
            <a:r>
              <a:rPr lang="zh-CN" altLang="zh-CN" dirty="0" smtClean="0"/>
              <a:t>有些</a:t>
            </a:r>
            <a:r>
              <a:rPr lang="zh-CN" altLang="zh-CN" dirty="0"/>
              <a:t>程序语言对标识符中字母的大小写</a:t>
            </a:r>
            <a:r>
              <a:rPr lang="zh-CN" altLang="zh-CN" dirty="0" smtClean="0"/>
              <a:t>敏感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认为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”</a:t>
            </a:r>
            <a:r>
              <a:rPr lang="zh-CN" altLang="zh-CN" dirty="0" smtClean="0"/>
              <a:t>和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”</a:t>
            </a:r>
            <a:r>
              <a:rPr lang="zh-CN" altLang="zh-CN" dirty="0" smtClean="0"/>
              <a:t>不同</a:t>
            </a:r>
            <a:r>
              <a:rPr lang="zh-CN" altLang="zh-CN" dirty="0"/>
              <a:t>；</a:t>
            </a:r>
            <a:r>
              <a:rPr lang="zh-CN" altLang="zh-CN" dirty="0" smtClean="0"/>
              <a:t>而</a:t>
            </a:r>
            <a:r>
              <a:rPr lang="zh-CN" altLang="zh-CN" dirty="0"/>
              <a:t>如</a:t>
            </a:r>
            <a:r>
              <a:rPr lang="en-US" altLang="zh-CN" dirty="0"/>
              <a:t>VB</a:t>
            </a:r>
            <a:r>
              <a:rPr lang="zh-CN" altLang="zh-CN" dirty="0"/>
              <a:t>、</a:t>
            </a:r>
            <a:r>
              <a:rPr lang="en-US" altLang="zh-CN" dirty="0"/>
              <a:t>SQL</a:t>
            </a:r>
            <a:r>
              <a:rPr lang="zh-CN" altLang="zh-CN" dirty="0" smtClean="0"/>
              <a:t>等程序语言对大</a:t>
            </a:r>
            <a:r>
              <a:rPr lang="zh-CN" altLang="zh-CN" dirty="0"/>
              <a:t>小写不敏感。</a:t>
            </a:r>
          </a:p>
          <a:p>
            <a:pPr lvl="2"/>
            <a:r>
              <a:rPr lang="zh-CN" altLang="zh-CN" dirty="0" smtClean="0"/>
              <a:t>变量</a:t>
            </a:r>
            <a:r>
              <a:rPr lang="zh-CN" altLang="zh-CN" dirty="0"/>
              <a:t>名尽量用</a:t>
            </a:r>
            <a:r>
              <a:rPr lang="zh-CN" altLang="zh-CN" dirty="0" smtClean="0"/>
              <a:t>小写字母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n1</a:t>
            </a:r>
            <a:r>
              <a:rPr lang="zh-CN" altLang="zh-CN" dirty="0"/>
              <a:t>等；常量名以大写字母开始，如：</a:t>
            </a:r>
            <a:r>
              <a:rPr lang="en-US" altLang="zh-CN" dirty="0"/>
              <a:t>Pi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/>
              <a:t>标识符尽量做到见名知义，最好以英文全称或中文全拼音的方式命名。</a:t>
            </a:r>
            <a:endParaRPr lang="en-US" altLang="zh-CN" dirty="0"/>
          </a:p>
          <a:p>
            <a:pPr lvl="3"/>
            <a:r>
              <a:rPr lang="zh-CN" altLang="zh-CN" dirty="0"/>
              <a:t>如对年龄变量名的定义可用：</a:t>
            </a:r>
            <a:r>
              <a:rPr lang="en-US" altLang="zh-CN" dirty="0" err="1"/>
              <a:t>int</a:t>
            </a:r>
            <a:r>
              <a:rPr lang="en-US" altLang="zh-CN" dirty="0"/>
              <a:t>  age=0</a:t>
            </a:r>
            <a:r>
              <a:rPr lang="zh-CN" altLang="zh-CN" dirty="0"/>
              <a:t>或</a:t>
            </a:r>
            <a:r>
              <a:rPr lang="en-US" altLang="zh-CN" dirty="0" err="1"/>
              <a:t>int</a:t>
            </a:r>
            <a:r>
              <a:rPr lang="en-US" altLang="zh-CN" dirty="0"/>
              <a:t>  </a:t>
            </a:r>
            <a:r>
              <a:rPr lang="en-US" altLang="zh-CN" dirty="0" err="1"/>
              <a:t>nianling</a:t>
            </a:r>
            <a:r>
              <a:rPr lang="en-US" altLang="zh-CN" dirty="0"/>
              <a:t>=10</a:t>
            </a:r>
            <a:r>
              <a:rPr lang="zh-CN" altLang="zh-CN" dirty="0"/>
              <a:t>等。</a:t>
            </a:r>
          </a:p>
          <a:p>
            <a:pPr lvl="3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2556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2.2.2  </a:t>
            </a:r>
            <a:r>
              <a:rPr lang="zh-CN" altLang="en-US" dirty="0"/>
              <a:t>标识符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dirty="0"/>
              <a:t>帕斯卡</a:t>
            </a:r>
            <a:r>
              <a:rPr lang="zh-CN" altLang="en-US" dirty="0" smtClean="0"/>
              <a:t>命名法：</a:t>
            </a:r>
            <a:r>
              <a:rPr lang="zh-CN" altLang="zh-CN" dirty="0" smtClean="0"/>
              <a:t>单词首</a:t>
            </a:r>
            <a:r>
              <a:rPr lang="zh-CN" altLang="zh-CN" dirty="0"/>
              <a:t>字母</a:t>
            </a:r>
            <a:r>
              <a:rPr lang="zh-CN" altLang="zh-CN" dirty="0" smtClean="0"/>
              <a:t>大写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zh-CN" altLang="zh-CN" dirty="0"/>
              <a:t>：</a:t>
            </a:r>
            <a:r>
              <a:rPr lang="en-US" altLang="zh-CN" dirty="0" err="1"/>
              <a:t>RaiseIntToPower</a:t>
            </a:r>
            <a:r>
              <a:rPr lang="zh-CN" altLang="zh-CN" dirty="0"/>
              <a:t>、</a:t>
            </a:r>
            <a:r>
              <a:rPr lang="en-US" altLang="zh-CN" dirty="0" err="1" smtClean="0"/>
              <a:t>LowerLimit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DisplayInfo</a:t>
            </a:r>
            <a:r>
              <a:rPr lang="en-US" altLang="zh-CN" dirty="0" smtClean="0"/>
              <a:t>();</a:t>
            </a:r>
            <a:r>
              <a:rPr lang="zh-CN" altLang="zh-CN" dirty="0" smtClean="0"/>
              <a:t>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下划线</a:t>
            </a:r>
            <a:r>
              <a:rPr lang="zh-CN" altLang="en-US" dirty="0" smtClean="0"/>
              <a:t>法：</a:t>
            </a:r>
            <a:r>
              <a:rPr lang="zh-CN" altLang="zh-CN" dirty="0" smtClean="0"/>
              <a:t>单词</a:t>
            </a:r>
            <a:r>
              <a:rPr lang="zh-CN" altLang="zh-CN" dirty="0"/>
              <a:t>之间用下划线</a:t>
            </a:r>
            <a:r>
              <a:rPr lang="zh-CN" altLang="zh-CN" dirty="0" smtClean="0"/>
              <a:t>分隔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如：</a:t>
            </a:r>
            <a:r>
              <a:rPr lang="en-US" altLang="zh-CN" dirty="0" err="1"/>
              <a:t>print_employee_paychecks</a:t>
            </a:r>
            <a:r>
              <a:rPr lang="en-US" altLang="zh-CN" dirty="0"/>
              <a:t>()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/>
              <a:t>匈牙利命名法</a:t>
            </a:r>
            <a:r>
              <a:rPr lang="zh-CN" altLang="en-US" dirty="0" smtClean="0"/>
              <a:t>：变量</a:t>
            </a:r>
            <a:r>
              <a:rPr lang="zh-CN" altLang="en-US" dirty="0"/>
              <a:t>名＝属性＋类型＋对象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如，</a:t>
            </a:r>
            <a:r>
              <a:rPr lang="en-US" altLang="zh-CN" dirty="0" err="1" smtClean="0"/>
              <a:t>frmSwitchboard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frm</a:t>
            </a:r>
            <a:r>
              <a:rPr lang="zh-CN" altLang="en-US" dirty="0" smtClean="0"/>
              <a:t>是表单，</a:t>
            </a:r>
            <a:r>
              <a:rPr lang="en-US" altLang="zh-CN" dirty="0" smtClean="0"/>
              <a:t>Switchboard</a:t>
            </a:r>
            <a:r>
              <a:rPr lang="zh-CN" altLang="en-US" dirty="0" smtClean="0"/>
              <a:t>是</a:t>
            </a:r>
            <a:r>
              <a:rPr lang="zh-CN" altLang="en-US" dirty="0"/>
              <a:t>表单</a:t>
            </a:r>
            <a:r>
              <a:rPr lang="zh-CN" altLang="en-US" dirty="0" smtClean="0"/>
              <a:t>名称）</a:t>
            </a:r>
            <a:endParaRPr lang="en-US" altLang="zh-CN" dirty="0" smtClean="0"/>
          </a:p>
          <a:p>
            <a:pPr lvl="2"/>
            <a:r>
              <a:rPr lang="zh-CN" altLang="en-US" dirty="0"/>
              <a:t> </a:t>
            </a:r>
            <a:r>
              <a:rPr lang="zh-CN" altLang="en-US" dirty="0" smtClean="0"/>
              <a:t>驼峰命名法：第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zh-CN" altLang="zh-CN" dirty="0"/>
              <a:t>单词</a:t>
            </a:r>
            <a:r>
              <a:rPr lang="zh-CN" altLang="en-US" dirty="0" smtClean="0"/>
              <a:t>小写，第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zh-CN" altLang="zh-CN" dirty="0"/>
              <a:t>单词</a:t>
            </a:r>
            <a:r>
              <a:rPr lang="zh-CN" altLang="en-US" dirty="0" smtClean="0"/>
              <a:t>首</a:t>
            </a:r>
            <a:r>
              <a:rPr lang="zh-CN" altLang="en-US" dirty="0"/>
              <a:t>字母</a:t>
            </a:r>
            <a:r>
              <a:rPr lang="zh-CN" altLang="en-US" dirty="0" smtClean="0"/>
              <a:t>大写</a:t>
            </a:r>
            <a:endParaRPr lang="zh-CN" altLang="en-US" dirty="0"/>
          </a:p>
          <a:p>
            <a:pPr lvl="3"/>
            <a:r>
              <a:rPr lang="zh-CN" altLang="en-US" dirty="0" smtClean="0"/>
              <a:t>如，</a:t>
            </a:r>
            <a:r>
              <a:rPr lang="en-US" altLang="zh-CN" dirty="0" err="1" smtClean="0"/>
              <a:t>printEmployeePaychecks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；、</a:t>
            </a:r>
            <a:r>
              <a:rPr lang="en-US" altLang="zh-CN" dirty="0" err="1" smtClean="0"/>
              <a:t>myFirstName</a:t>
            </a:r>
            <a:r>
              <a:rPr lang="zh-CN" altLang="en-US" dirty="0" smtClean="0"/>
              <a:t>等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270656" y="3501250"/>
            <a:ext cx="7087453" cy="785746"/>
            <a:chOff x="1140031" y="3643750"/>
            <a:chExt cx="7087453" cy="785746"/>
          </a:xfrm>
        </p:grpSpPr>
        <p:sp>
          <p:nvSpPr>
            <p:cNvPr id="4" name="矩形 3"/>
            <p:cNvSpPr/>
            <p:nvPr/>
          </p:nvSpPr>
          <p:spPr>
            <a:xfrm>
              <a:off x="1140031" y="3645725"/>
              <a:ext cx="1947553" cy="78377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  <a:endPara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094998" y="3645725"/>
              <a:ext cx="1213263" cy="78377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首部</a:t>
              </a:r>
              <a:endPara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279931" y="3643750"/>
              <a:ext cx="1947553" cy="78377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253839" y="3906982"/>
              <a:ext cx="54626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251864" y="4083132"/>
              <a:ext cx="54626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470778" y="4037610"/>
              <a:ext cx="54626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5743910" y="3788232"/>
              <a:ext cx="0" cy="5225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3992462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2.2.2  </a:t>
            </a:r>
            <a:r>
              <a:rPr lang="zh-CN" altLang="en-US" dirty="0" smtClean="0"/>
              <a:t>标识符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转义字符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以</a:t>
            </a:r>
            <a:r>
              <a:rPr lang="zh-CN" altLang="zh-CN" dirty="0"/>
              <a:t>斜杠“</a:t>
            </a:r>
            <a:r>
              <a:rPr lang="en-US" altLang="zh-CN" b="1" dirty="0">
                <a:solidFill>
                  <a:srgbClr val="C00000"/>
                </a:solidFill>
              </a:rPr>
              <a:t>\</a:t>
            </a:r>
            <a:r>
              <a:rPr lang="zh-CN" altLang="zh-CN" dirty="0"/>
              <a:t>”加字符表示的</a:t>
            </a:r>
            <a:r>
              <a:rPr lang="en-US" altLang="zh-CN" dirty="0"/>
              <a:t>ASCII</a:t>
            </a:r>
            <a:r>
              <a:rPr lang="zh-CN" altLang="zh-CN" dirty="0"/>
              <a:t>符号称为</a:t>
            </a:r>
            <a:r>
              <a:rPr lang="zh-CN" altLang="zh-CN" b="1" dirty="0">
                <a:solidFill>
                  <a:srgbClr val="C00000"/>
                </a:solidFill>
              </a:rPr>
              <a:t>转义字符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例如，</a:t>
            </a:r>
            <a:r>
              <a:rPr lang="en-US" altLang="zh-CN" dirty="0" smtClean="0"/>
              <a:t>\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\r</a:t>
            </a:r>
            <a:r>
              <a:rPr lang="zh-CN" altLang="zh-CN" dirty="0"/>
              <a:t>、</a:t>
            </a:r>
            <a:r>
              <a:rPr lang="en-US" altLang="zh-CN" dirty="0"/>
              <a:t>\n</a:t>
            </a:r>
            <a:r>
              <a:rPr lang="zh-CN" altLang="zh-CN" dirty="0" smtClean="0"/>
              <a:t>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斜</a:t>
            </a:r>
            <a:r>
              <a:rPr lang="zh-CN" altLang="zh-CN" dirty="0"/>
              <a:t>杠</a:t>
            </a:r>
            <a:r>
              <a:rPr lang="zh-CN" altLang="zh-CN" dirty="0" smtClean="0"/>
              <a:t>后的</a:t>
            </a:r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个字符不是它本来</a:t>
            </a:r>
            <a:r>
              <a:rPr lang="zh-CN" altLang="zh-CN" dirty="0" smtClean="0"/>
              <a:t>的字符</a:t>
            </a:r>
            <a:r>
              <a:rPr lang="zh-CN" altLang="zh-CN" dirty="0"/>
              <a:t>，它转移表示为另外一个含义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例如，</a:t>
            </a:r>
            <a:r>
              <a:rPr lang="zh-CN" altLang="en-US" dirty="0" smtClean="0"/>
              <a:t>“</a:t>
            </a:r>
            <a:r>
              <a:rPr lang="en-US" altLang="zh-CN" dirty="0" smtClean="0"/>
              <a:t>\n</a:t>
            </a:r>
            <a:r>
              <a:rPr lang="zh-CN" altLang="en-US" dirty="0" smtClean="0"/>
              <a:t>”</a:t>
            </a:r>
            <a:r>
              <a:rPr lang="zh-CN" altLang="zh-CN" dirty="0" smtClean="0"/>
              <a:t>不</a:t>
            </a:r>
            <a:r>
              <a:rPr lang="zh-CN" altLang="zh-CN" dirty="0"/>
              <a:t>表示</a:t>
            </a:r>
            <a:r>
              <a:rPr lang="zh-CN" altLang="zh-CN" dirty="0" smtClean="0"/>
              <a:t>字符</a:t>
            </a:r>
            <a:r>
              <a:rPr lang="zh-CN" altLang="en-US" dirty="0" smtClean="0"/>
              <a:t>“</a:t>
            </a:r>
            <a:r>
              <a:rPr lang="en-US" altLang="zh-CN" dirty="0" smtClean="0"/>
              <a:t>n</a:t>
            </a:r>
            <a:r>
              <a:rPr lang="zh-CN" altLang="en-US" dirty="0" smtClean="0"/>
              <a:t>”</a:t>
            </a:r>
            <a:r>
              <a:rPr lang="zh-CN" altLang="zh-CN" dirty="0" smtClean="0"/>
              <a:t>，</a:t>
            </a:r>
            <a:r>
              <a:rPr lang="zh-CN" altLang="zh-CN" dirty="0"/>
              <a:t>而是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“</a:t>
            </a:r>
            <a:r>
              <a:rPr lang="zh-CN" altLang="zh-CN" dirty="0" smtClean="0"/>
              <a:t>换行</a:t>
            </a:r>
            <a:r>
              <a:rPr lang="zh-CN" altLang="en-US" dirty="0" smtClean="0"/>
              <a:t>”</a:t>
            </a:r>
            <a:r>
              <a:rPr lang="zh-CN" altLang="zh-CN" dirty="0" smtClean="0"/>
              <a:t>打印。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zh-CN" dirty="0" smtClean="0"/>
              <a:t>需要转义字符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原因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回车</a:t>
            </a:r>
            <a:r>
              <a:rPr lang="zh-CN" altLang="zh-CN" dirty="0"/>
              <a:t>符、换行符</a:t>
            </a:r>
            <a:r>
              <a:rPr lang="zh-CN" altLang="zh-CN" dirty="0" smtClean="0"/>
              <a:t>等没有代号，只能</a:t>
            </a:r>
            <a:r>
              <a:rPr lang="zh-CN" altLang="zh-CN" dirty="0"/>
              <a:t>用</a:t>
            </a:r>
            <a:r>
              <a:rPr lang="zh-CN" altLang="zh-CN" dirty="0" smtClean="0"/>
              <a:t>转义字符表示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2"/>
            <a:r>
              <a:rPr lang="zh-CN" altLang="zh-CN" dirty="0" smtClean="0"/>
              <a:t>在</a:t>
            </a:r>
            <a:r>
              <a:rPr lang="zh-CN" altLang="zh-CN" dirty="0"/>
              <a:t>程序语言中，一些字符被定义为特殊用途</a:t>
            </a:r>
            <a:r>
              <a:rPr lang="zh-CN" altLang="zh-CN" dirty="0" smtClean="0"/>
              <a:t>，失去</a:t>
            </a:r>
            <a:r>
              <a:rPr lang="zh-CN" altLang="zh-CN" dirty="0"/>
              <a:t>了原有</a:t>
            </a:r>
            <a:r>
              <a:rPr lang="zh-CN" altLang="zh-CN" dirty="0" smtClean="0"/>
              <a:t>意义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例如</a:t>
            </a:r>
            <a:r>
              <a:rPr lang="zh-CN" altLang="zh-CN" dirty="0"/>
              <a:t>，</a:t>
            </a:r>
            <a:r>
              <a:rPr lang="zh-CN" altLang="zh-CN" dirty="0" smtClean="0"/>
              <a:t>程序用</a:t>
            </a:r>
            <a:r>
              <a:rPr lang="zh-CN" altLang="en-US" dirty="0" smtClean="0"/>
              <a:t>“</a:t>
            </a:r>
            <a:r>
              <a:rPr lang="en-US" altLang="zh-CN" dirty="0" smtClean="0"/>
              <a:t>\</a:t>
            </a:r>
            <a:r>
              <a:rPr lang="zh-CN" altLang="en-US" dirty="0" smtClean="0"/>
              <a:t>”</a:t>
            </a:r>
            <a:r>
              <a:rPr lang="zh-CN" altLang="zh-CN" dirty="0" smtClean="0"/>
              <a:t>作为</a:t>
            </a:r>
            <a:r>
              <a:rPr lang="zh-CN" altLang="zh-CN" dirty="0"/>
              <a:t>转义字符的</a:t>
            </a:r>
            <a:r>
              <a:rPr lang="zh-CN" altLang="zh-CN" dirty="0" smtClean="0"/>
              <a:t>开始，如果程序</a:t>
            </a:r>
            <a:r>
              <a:rPr lang="zh-CN" altLang="en-US" dirty="0" smtClean="0"/>
              <a:t>要</a:t>
            </a:r>
            <a:r>
              <a:rPr lang="zh-CN" altLang="zh-CN" dirty="0" smtClean="0"/>
              <a:t>用</a:t>
            </a:r>
            <a:r>
              <a:rPr lang="zh-CN" altLang="en-US" dirty="0" smtClean="0"/>
              <a:t>“</a:t>
            </a:r>
            <a:r>
              <a:rPr lang="en-US" altLang="zh-CN" dirty="0" smtClean="0"/>
              <a:t>\</a:t>
            </a:r>
            <a:r>
              <a:rPr lang="zh-CN" altLang="en-US" dirty="0" smtClean="0"/>
              <a:t>”</a:t>
            </a:r>
            <a:r>
              <a:rPr lang="zh-CN" altLang="zh-CN" dirty="0" smtClean="0"/>
              <a:t>，只能用转义字符</a:t>
            </a:r>
            <a:r>
              <a:rPr lang="zh-CN" altLang="en-US" dirty="0" smtClean="0"/>
              <a:t>。如“</a:t>
            </a:r>
            <a:r>
              <a:rPr lang="en-US" altLang="zh-CN" dirty="0" smtClean="0"/>
              <a:t>\\</a:t>
            </a:r>
            <a:r>
              <a:rPr lang="zh-CN" altLang="en-US" dirty="0" smtClean="0"/>
              <a:t>”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例如</a:t>
            </a:r>
            <a:r>
              <a:rPr lang="zh-CN" altLang="zh-CN" dirty="0"/>
              <a:t>，在</a:t>
            </a:r>
            <a:r>
              <a:rPr lang="en-US" altLang="zh-CN" dirty="0" smtClean="0"/>
              <a:t>HTML</a:t>
            </a:r>
            <a:r>
              <a:rPr lang="zh-CN" altLang="zh-CN" dirty="0" smtClean="0"/>
              <a:t>语言</a:t>
            </a:r>
            <a:r>
              <a:rPr lang="zh-CN" altLang="zh-CN" dirty="0"/>
              <a:t>中，</a:t>
            </a:r>
            <a:r>
              <a:rPr lang="en-US" altLang="zh-CN" dirty="0"/>
              <a:t>“&lt; </a:t>
            </a:r>
            <a:r>
              <a:rPr lang="en-US" altLang="zh-CN" dirty="0" smtClean="0"/>
              <a:t>&gt;”</a:t>
            </a:r>
            <a:r>
              <a:rPr lang="zh-CN" altLang="zh-CN" dirty="0" smtClean="0"/>
              <a:t>被定义</a:t>
            </a:r>
            <a:r>
              <a:rPr lang="zh-CN" altLang="zh-CN" dirty="0"/>
              <a:t>为</a:t>
            </a:r>
            <a:r>
              <a:rPr lang="zh-CN" altLang="zh-CN" dirty="0" smtClean="0"/>
              <a:t>标签开始</a:t>
            </a:r>
            <a:r>
              <a:rPr lang="zh-CN" altLang="zh-CN" dirty="0"/>
              <a:t>，</a:t>
            </a:r>
            <a:r>
              <a:rPr lang="zh-CN" altLang="zh-CN" dirty="0" smtClean="0"/>
              <a:t>如果使用</a:t>
            </a:r>
            <a:r>
              <a:rPr lang="en-US" altLang="zh-CN" dirty="0"/>
              <a:t>“&lt; &gt;”</a:t>
            </a:r>
            <a:r>
              <a:rPr lang="zh-CN" altLang="zh-CN" dirty="0"/>
              <a:t>符号</a:t>
            </a:r>
            <a:r>
              <a:rPr lang="zh-CN" altLang="zh-CN" dirty="0" smtClean="0"/>
              <a:t>，只能</a:t>
            </a:r>
            <a:r>
              <a:rPr lang="zh-CN" altLang="zh-CN" dirty="0"/>
              <a:t>使用转义字符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例如</a:t>
            </a:r>
            <a:r>
              <a:rPr lang="zh-CN" altLang="zh-CN" dirty="0"/>
              <a:t>，</a:t>
            </a:r>
            <a:r>
              <a:rPr lang="en-US" altLang="zh-CN" dirty="0"/>
              <a:t>C</a:t>
            </a:r>
            <a:r>
              <a:rPr lang="zh-CN" altLang="zh-CN" dirty="0"/>
              <a:t>语言</a:t>
            </a:r>
            <a:r>
              <a:rPr lang="zh-CN" altLang="zh-CN" dirty="0" smtClean="0"/>
              <a:t>中</a:t>
            </a:r>
            <a:r>
              <a:rPr lang="zh-CN" altLang="en-US" dirty="0"/>
              <a:t>，</a:t>
            </a:r>
            <a:r>
              <a:rPr lang="zh-CN" altLang="zh-CN" dirty="0" smtClean="0"/>
              <a:t>双引号被</a:t>
            </a:r>
            <a:r>
              <a:rPr lang="zh-CN" altLang="zh-CN" dirty="0"/>
              <a:t>定义为字符串</a:t>
            </a:r>
            <a:r>
              <a:rPr lang="zh-CN" altLang="zh-CN" dirty="0" smtClean="0"/>
              <a:t>的标签</a:t>
            </a:r>
            <a:r>
              <a:rPr lang="zh-CN" altLang="zh-CN" dirty="0"/>
              <a:t>，</a:t>
            </a:r>
            <a:r>
              <a:rPr lang="zh-CN" altLang="zh-CN" dirty="0" smtClean="0"/>
              <a:t>如果要用</a:t>
            </a:r>
            <a:r>
              <a:rPr lang="zh-CN" altLang="zh-CN" dirty="0"/>
              <a:t>双引号，只能使用转义字符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出于</a:t>
            </a:r>
            <a:r>
              <a:rPr lang="zh-CN" altLang="zh-CN" dirty="0"/>
              <a:t>安全原因</a:t>
            </a:r>
            <a:r>
              <a:rPr lang="zh-CN" altLang="zh-CN" dirty="0" smtClean="0"/>
              <a:t>，数据</a:t>
            </a:r>
            <a:r>
              <a:rPr lang="zh-CN" altLang="zh-CN" dirty="0"/>
              <a:t>写入数据库前</a:t>
            </a:r>
            <a:r>
              <a:rPr lang="zh-CN" altLang="zh-CN" dirty="0" smtClean="0"/>
              <a:t>，会</a:t>
            </a:r>
            <a:r>
              <a:rPr lang="zh-CN" altLang="zh-CN" dirty="0"/>
              <a:t>使用转义字符对一些敏感字符进行转义，</a:t>
            </a:r>
            <a:r>
              <a:rPr lang="zh-CN" altLang="zh-CN" dirty="0" smtClean="0"/>
              <a:t>这样可以</a:t>
            </a:r>
            <a:r>
              <a:rPr lang="zh-CN" altLang="zh-CN" dirty="0"/>
              <a:t>避免黑客利用特殊符号进行攻击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2990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2.2.2  </a:t>
            </a:r>
            <a:r>
              <a:rPr lang="zh-CN" altLang="en-US" smtClean="0"/>
              <a:t>标识符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】C</a:t>
            </a:r>
            <a:r>
              <a:rPr lang="zh-CN" altLang="en-US" dirty="0" smtClean="0"/>
              <a:t>语言</a:t>
            </a:r>
            <a:r>
              <a:rPr lang="zh-CN" altLang="zh-CN" dirty="0" smtClean="0"/>
              <a:t>转义字符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55025281"/>
              </p:ext>
            </p:extLst>
          </p:nvPr>
        </p:nvGraphicFramePr>
        <p:xfrm>
          <a:off x="331725" y="1151906"/>
          <a:ext cx="11579224" cy="48851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0841"/>
                <a:gridCol w="2980706"/>
                <a:gridCol w="3443844"/>
                <a:gridCol w="3063833"/>
              </a:tblGrid>
              <a:tr h="3867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转义字符 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ASCII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码（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进制）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ASCII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码（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进制）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003399"/>
                    </a:solidFill>
                  </a:tcPr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\o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</a:t>
                      </a:r>
                      <a:r>
                        <a:rPr lang="zh-CN" alt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串结束标志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换行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LF)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0AH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回车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0DH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\t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水平</a:t>
                      </a:r>
                      <a:r>
                        <a:rPr lang="zh-CN" alt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跳格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(HT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09H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\b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退格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BS)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08H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\f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换页</a:t>
                      </a:r>
                      <a:r>
                        <a:rPr lang="en-US" sz="20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FF)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0CH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’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单引号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双引号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\\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反斜杠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5CH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\?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问号字符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3FH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en-US" sz="2000" b="1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ddd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任意字符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位八进制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位八进制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48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en-US" sz="2000" b="1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xhh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任意字符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位十六进制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位十六进制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5826316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2.2.2  </a:t>
            </a:r>
            <a:r>
              <a:rPr lang="zh-CN" altLang="en-US" dirty="0"/>
              <a:t>标识符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/>
              <a:t>】ANSI C</a:t>
            </a:r>
            <a:r>
              <a:rPr lang="zh-CN" altLang="zh-CN" dirty="0"/>
              <a:t>语言</a:t>
            </a:r>
            <a:r>
              <a:rPr lang="zh-CN" altLang="en-US" dirty="0"/>
              <a:t>的</a:t>
            </a:r>
            <a:r>
              <a:rPr lang="en-US" altLang="zh-CN" dirty="0"/>
              <a:t>32</a:t>
            </a:r>
            <a:r>
              <a:rPr lang="zh-CN" altLang="en-US" dirty="0"/>
              <a:t>个关键字</a:t>
            </a:r>
            <a:r>
              <a:rPr lang="zh-CN" altLang="zh-CN" dirty="0"/>
              <a:t>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29030245"/>
              </p:ext>
            </p:extLst>
          </p:nvPr>
        </p:nvGraphicFramePr>
        <p:xfrm>
          <a:off x="155575" y="1163776"/>
          <a:ext cx="11826628" cy="4446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5964"/>
                <a:gridCol w="2955964"/>
                <a:gridCol w="2957350"/>
                <a:gridCol w="2957350"/>
              </a:tblGrid>
              <a:tr h="57001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auto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：自动变量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：双精度浮点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：整型变量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struct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：结构体类型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56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break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跳出循环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：否则（与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连用）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：长整型变量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switch :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开关语句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56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case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：开关语句分支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enum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：枚举类型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register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：寄存器变量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typedef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：数据类型别名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839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：字符型变量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extern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：变量在其它文件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return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：子程序返回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unsigned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：无符号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56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const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：只读变量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：浮点型变量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short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：短整型变量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union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：共用体类型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532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continue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继续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：循环语句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signed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：有符号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void 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：无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7956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default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zh-CN" alt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</a:t>
                      </a:r>
                      <a:r>
                        <a:rPr lang="en-US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：无条件跳转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sizeof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：计算数据类型字节数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volatile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：变量在执行中可被改变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752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：循环体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if: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条件语句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static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：静态变量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</a:t>
                      </a:r>
                      <a:r>
                        <a:rPr 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当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56890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2.2.2  </a:t>
            </a:r>
            <a:r>
              <a:rPr lang="zh-CN" altLang="en-US" dirty="0"/>
              <a:t>标识符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扩展</a:t>
            </a:r>
            <a:r>
              <a:rPr lang="en-US" altLang="zh-CN" dirty="0"/>
              <a:t>】C</a:t>
            </a:r>
            <a:r>
              <a:rPr lang="zh-CN" altLang="zh-CN" dirty="0"/>
              <a:t>语言</a:t>
            </a:r>
            <a:r>
              <a:rPr lang="zh-CN" altLang="en-US" dirty="0"/>
              <a:t>常用函数和头文件</a:t>
            </a:r>
            <a:r>
              <a:rPr lang="zh-CN" altLang="zh-CN" dirty="0"/>
              <a:t>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85656044"/>
              </p:ext>
            </p:extLst>
          </p:nvPr>
        </p:nvGraphicFramePr>
        <p:xfrm>
          <a:off x="178129" y="1096445"/>
          <a:ext cx="11697196" cy="513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1094"/>
                <a:gridCol w="2695345"/>
                <a:gridCol w="3048715"/>
                <a:gridCol w="2732042"/>
              </a:tblGrid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常用数学函数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输入输出函数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常用头文件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编译预处理指令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102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abs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：求整数绝对值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：输出到设备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ctype.h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：字符处理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：文件包含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102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fabs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：求实数绝对值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：从设备输入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errno.h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：错误处理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#define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：宏定义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102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sqrt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：求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平方根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gets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：读取字符串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local.h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：地区化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ifdef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：条件编译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pow10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：求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次方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：打开文件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：数学函数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：求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次方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：关闭文件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signal.h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：信号处理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：产生随机数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exit</a:t>
                      </a:r>
                      <a:r>
                        <a:rPr lang="zh-CN" altLang="zh-CN" sz="20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：中止程序运行</a:t>
                      </a:r>
                      <a:endParaRPr lang="zh-CN" altLang="zh-CN" sz="2000" b="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stdio.h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：输入输出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：正弦函数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stdlib.h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：实用工具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cos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：余弦函数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：字符串处理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492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tan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：正切函数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time.h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：日期和时间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630960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算术表达式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表达式</a:t>
            </a:r>
            <a:r>
              <a:rPr lang="zh-CN" altLang="zh-CN" dirty="0" smtClean="0"/>
              <a:t>是常量</a:t>
            </a:r>
            <a:r>
              <a:rPr lang="zh-CN" altLang="zh-CN" dirty="0"/>
              <a:t>、变量、函数、</a:t>
            </a:r>
            <a:r>
              <a:rPr lang="zh-CN" altLang="zh-CN" dirty="0" smtClean="0"/>
              <a:t>运算符</a:t>
            </a:r>
            <a:r>
              <a:rPr lang="zh-CN" altLang="en-US" dirty="0" smtClean="0"/>
              <a:t>等符号</a:t>
            </a:r>
            <a:r>
              <a:rPr lang="zh-CN" altLang="zh-CN" dirty="0" smtClean="0"/>
              <a:t>组成</a:t>
            </a:r>
            <a:r>
              <a:rPr lang="zh-CN" altLang="zh-CN" dirty="0"/>
              <a:t>的有</a:t>
            </a:r>
            <a:r>
              <a:rPr lang="zh-CN" altLang="zh-CN" dirty="0" smtClean="0"/>
              <a:t>意义组合式。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算术表达式</a:t>
            </a:r>
            <a:r>
              <a:rPr lang="zh-CN" altLang="zh-CN" dirty="0"/>
              <a:t>是最常用的</a:t>
            </a:r>
            <a:r>
              <a:rPr lang="zh-CN" altLang="zh-CN" dirty="0" smtClean="0"/>
              <a:t>表达式。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语言只能识别按行书写的数学</a:t>
            </a:r>
            <a:r>
              <a:rPr lang="zh-CN" altLang="zh-CN" dirty="0" smtClean="0"/>
              <a:t>表达式。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2-10</a:t>
            </a:r>
            <a:r>
              <a:rPr lang="zh-CN" altLang="zh-CN" dirty="0" smtClean="0"/>
              <a:t>】</a:t>
            </a:r>
            <a:r>
              <a:rPr lang="en-US" altLang="zh-CN" dirty="0" err="1" smtClean="0"/>
              <a:t>x+y</a:t>
            </a:r>
            <a:r>
              <a:rPr lang="zh-CN" altLang="zh-CN" dirty="0" smtClean="0"/>
              <a:t>是表达式</a:t>
            </a:r>
            <a:r>
              <a:rPr lang="zh-CN" altLang="zh-CN" dirty="0"/>
              <a:t>；一个变量</a:t>
            </a:r>
            <a:r>
              <a:rPr lang="en-US" altLang="zh-CN" dirty="0"/>
              <a:t>x</a:t>
            </a:r>
            <a:r>
              <a:rPr lang="zh-CN" altLang="zh-CN" dirty="0"/>
              <a:t>也是一个表达式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en-US" altLang="zh-CN" dirty="0" smtClean="0"/>
              <a:t>x=</a:t>
            </a:r>
            <a:r>
              <a:rPr lang="en-US" altLang="zh-CN" dirty="0" err="1" smtClean="0"/>
              <a:t>x+y</a:t>
            </a:r>
            <a:r>
              <a:rPr lang="zh-CN" altLang="zh-CN" dirty="0"/>
              <a:t>是赋值</a:t>
            </a:r>
            <a:r>
              <a:rPr lang="zh-CN" altLang="zh-CN" dirty="0" smtClean="0"/>
              <a:t>语句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不是表达式，</a:t>
            </a:r>
            <a:r>
              <a:rPr lang="zh-CN" altLang="en-US" dirty="0" smtClean="0"/>
              <a:t>它</a:t>
            </a:r>
            <a:r>
              <a:rPr lang="zh-CN" altLang="en-US" dirty="0" smtClean="0">
                <a:solidFill>
                  <a:srgbClr val="C00000"/>
                </a:solidFill>
              </a:rPr>
              <a:t>表示</a:t>
            </a:r>
            <a:r>
              <a:rPr lang="zh-CN" altLang="zh-CN" dirty="0" smtClean="0">
                <a:solidFill>
                  <a:srgbClr val="C00000"/>
                </a:solidFill>
              </a:rPr>
              <a:t>将</a:t>
            </a:r>
            <a:r>
              <a:rPr lang="zh-CN" altLang="zh-CN" dirty="0">
                <a:solidFill>
                  <a:srgbClr val="C00000"/>
                </a:solidFill>
              </a:rPr>
              <a:t>表达式</a:t>
            </a:r>
            <a:r>
              <a:rPr lang="en-US" altLang="zh-CN" dirty="0" err="1">
                <a:solidFill>
                  <a:srgbClr val="C00000"/>
                </a:solidFill>
              </a:rPr>
              <a:t>x+y</a:t>
            </a:r>
            <a:r>
              <a:rPr lang="zh-CN" altLang="zh-CN" dirty="0">
                <a:solidFill>
                  <a:srgbClr val="C00000"/>
                </a:solidFill>
              </a:rPr>
              <a:t>的值赋给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72990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逻辑表达式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逻辑表达式</a:t>
            </a:r>
            <a:r>
              <a:rPr lang="zh-CN" altLang="zh-CN" dirty="0"/>
              <a:t>的值</a:t>
            </a:r>
            <a:r>
              <a:rPr lang="zh-CN" altLang="zh-CN" dirty="0" smtClean="0"/>
              <a:t>是</a:t>
            </a:r>
            <a:r>
              <a:rPr lang="zh-CN" altLang="en-US" dirty="0" smtClean="0"/>
              <a:t>“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”</a:t>
            </a:r>
            <a:r>
              <a:rPr lang="zh-CN" altLang="zh-CN" sz="1800" dirty="0" smtClean="0"/>
              <a:t>（</a:t>
            </a:r>
            <a:r>
              <a:rPr lang="zh-CN" altLang="zh-CN" sz="1800" dirty="0"/>
              <a:t>真）</a:t>
            </a:r>
            <a:r>
              <a:rPr lang="zh-CN" altLang="zh-CN" dirty="0" smtClean="0"/>
              <a:t>或</a:t>
            </a:r>
            <a:r>
              <a:rPr lang="zh-CN" altLang="en-US" dirty="0" smtClean="0"/>
              <a:t>“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”</a:t>
            </a:r>
            <a:r>
              <a:rPr lang="zh-CN" altLang="zh-CN" sz="1800" dirty="0" smtClean="0"/>
              <a:t>（</a:t>
            </a:r>
            <a:r>
              <a:rPr lang="zh-CN" altLang="zh-CN" sz="1800" dirty="0"/>
              <a:t>假）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一般用</a:t>
            </a:r>
            <a:r>
              <a:rPr lang="zh-CN" altLang="zh-CN" dirty="0" smtClean="0"/>
              <a:t>数字</a:t>
            </a:r>
            <a:r>
              <a:rPr lang="zh-CN" altLang="en-US" dirty="0" smtClean="0"/>
              <a:t>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“</a:t>
            </a:r>
            <a:r>
              <a:rPr lang="zh-CN" altLang="zh-CN" dirty="0" smtClean="0"/>
              <a:t>真</a:t>
            </a:r>
            <a:r>
              <a:rPr lang="zh-CN" altLang="en-US" dirty="0" smtClean="0"/>
              <a:t>”</a:t>
            </a:r>
            <a:r>
              <a:rPr lang="zh-CN" altLang="zh-CN" dirty="0" smtClean="0"/>
              <a:t>，数字</a:t>
            </a:r>
            <a:r>
              <a:rPr lang="zh-CN" altLang="en-US" dirty="0" smtClean="0"/>
              <a:t>“</a:t>
            </a:r>
            <a:r>
              <a:rPr lang="en-US" altLang="zh-CN" dirty="0" smtClean="0"/>
              <a:t>0</a:t>
            </a:r>
            <a:r>
              <a:rPr lang="zh-CN" altLang="en-US" dirty="0" smtClean="0"/>
              <a:t>”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“</a:t>
            </a:r>
            <a:r>
              <a:rPr lang="zh-CN" altLang="zh-CN" dirty="0" smtClean="0"/>
              <a:t>假</a:t>
            </a:r>
            <a:r>
              <a:rPr lang="zh-CN" altLang="en-US" dirty="0" smtClean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多</a:t>
            </a:r>
            <a:r>
              <a:rPr lang="zh-CN" altLang="zh-CN" dirty="0"/>
              <a:t>个关系表达式用逻辑运算符连接起来的式子称为</a:t>
            </a:r>
            <a:r>
              <a:rPr lang="zh-CN" altLang="zh-CN" dirty="0" smtClean="0"/>
              <a:t>逻辑表达式。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/>
              <a:t>逻辑运算</a:t>
            </a:r>
            <a:r>
              <a:rPr lang="zh-CN" altLang="zh-CN" dirty="0" smtClean="0"/>
              <a:t>顺序：</a:t>
            </a:r>
            <a:r>
              <a:rPr lang="zh-CN" altLang="zh-CN" dirty="0"/>
              <a:t>！</a:t>
            </a:r>
            <a:r>
              <a:rPr lang="zh-CN" altLang="zh-CN" sz="1800" dirty="0"/>
              <a:t>（非）</a:t>
            </a:r>
            <a:r>
              <a:rPr lang="zh-CN" altLang="en-US" dirty="0" smtClean="0"/>
              <a:t>→</a:t>
            </a:r>
            <a:r>
              <a:rPr lang="en-US" altLang="zh-CN" dirty="0" smtClean="0"/>
              <a:t>&amp;&amp;</a:t>
            </a:r>
            <a:r>
              <a:rPr lang="zh-CN" altLang="zh-CN" sz="1800" dirty="0"/>
              <a:t>（与）</a:t>
            </a:r>
            <a:r>
              <a:rPr lang="zh-CN" altLang="en-US" dirty="0"/>
              <a:t> → </a:t>
            </a:r>
            <a:r>
              <a:rPr lang="en-US" altLang="zh-CN" dirty="0" smtClean="0"/>
              <a:t>||</a:t>
            </a:r>
            <a:r>
              <a:rPr lang="zh-CN" altLang="zh-CN" sz="1800" dirty="0"/>
              <a:t>（或）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复合</a:t>
            </a:r>
            <a:r>
              <a:rPr lang="zh-CN" altLang="zh-CN" dirty="0" smtClean="0"/>
              <a:t>表达式运算顺序：</a:t>
            </a:r>
            <a:r>
              <a:rPr lang="zh-CN" altLang="zh-CN" dirty="0" smtClean="0">
                <a:solidFill>
                  <a:srgbClr val="C00000"/>
                </a:solidFill>
              </a:rPr>
              <a:t>算术运算</a:t>
            </a:r>
            <a:r>
              <a:rPr lang="zh-CN" altLang="en-US" dirty="0">
                <a:solidFill>
                  <a:srgbClr val="C00000"/>
                </a:solidFill>
              </a:rPr>
              <a:t>→ </a:t>
            </a:r>
            <a:r>
              <a:rPr lang="zh-CN" altLang="zh-CN" dirty="0" smtClean="0">
                <a:solidFill>
                  <a:srgbClr val="C00000"/>
                </a:solidFill>
              </a:rPr>
              <a:t>关系运算</a:t>
            </a:r>
            <a:r>
              <a:rPr lang="zh-CN" altLang="en-US" dirty="0">
                <a:solidFill>
                  <a:srgbClr val="C00000"/>
                </a:solidFill>
              </a:rPr>
              <a:t>→ </a:t>
            </a:r>
            <a:r>
              <a:rPr lang="zh-CN" altLang="zh-CN" dirty="0" smtClean="0">
                <a:solidFill>
                  <a:srgbClr val="C00000"/>
                </a:solidFill>
              </a:rPr>
              <a:t>逻辑运算</a:t>
            </a:r>
            <a:r>
              <a:rPr lang="zh-CN" altLang="zh-CN" dirty="0"/>
              <a:t>。</a:t>
            </a:r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2-11</a:t>
            </a:r>
            <a:r>
              <a:rPr lang="zh-CN" altLang="zh-CN" dirty="0" smtClean="0"/>
              <a:t>】</a:t>
            </a:r>
            <a:r>
              <a:rPr lang="en-US" altLang="zh-CN" dirty="0" smtClean="0"/>
              <a:t>a=5</a:t>
            </a:r>
            <a:r>
              <a:rPr lang="zh-CN" altLang="zh-CN" dirty="0"/>
              <a:t>，</a:t>
            </a:r>
            <a:r>
              <a:rPr lang="en-US" altLang="zh-CN" dirty="0"/>
              <a:t>b=7</a:t>
            </a:r>
            <a:r>
              <a:rPr lang="zh-CN" altLang="zh-CN" dirty="0"/>
              <a:t>，</a:t>
            </a:r>
            <a:r>
              <a:rPr lang="en-US" altLang="zh-CN" dirty="0"/>
              <a:t>c=2</a:t>
            </a:r>
            <a:r>
              <a:rPr lang="zh-CN" altLang="zh-CN" dirty="0"/>
              <a:t>，</a:t>
            </a:r>
            <a:r>
              <a:rPr lang="en-US" altLang="zh-CN" dirty="0"/>
              <a:t>d=1</a:t>
            </a:r>
            <a:r>
              <a:rPr lang="zh-CN" altLang="zh-CN" dirty="0"/>
              <a:t>，求表达式：</a:t>
            </a:r>
            <a:r>
              <a:rPr lang="en-US" altLang="zh-CN" dirty="0" err="1"/>
              <a:t>a+b</a:t>
            </a:r>
            <a:r>
              <a:rPr lang="en-US" altLang="zh-CN" dirty="0"/>
              <a:t>&gt;</a:t>
            </a:r>
            <a:r>
              <a:rPr lang="en-US" altLang="zh-CN" dirty="0" err="1"/>
              <a:t>c+d</a:t>
            </a:r>
            <a:r>
              <a:rPr lang="en-US" altLang="zh-CN" dirty="0"/>
              <a:t> &amp;&amp; a&gt;=5 || </a:t>
            </a:r>
            <a:r>
              <a:rPr lang="zh-CN" altLang="zh-CN" dirty="0"/>
              <a:t>！</a:t>
            </a:r>
            <a:r>
              <a:rPr lang="en-US" altLang="zh-CN" dirty="0"/>
              <a:t> c&gt;0 || d&lt;0</a:t>
            </a:r>
            <a:r>
              <a:rPr lang="zh-CN" altLang="zh-CN" dirty="0"/>
              <a:t>的值。</a:t>
            </a:r>
          </a:p>
          <a:p>
            <a:pPr marL="720000" lvl="3" indent="0">
              <a:buNone/>
            </a:pPr>
            <a:r>
              <a:rPr lang="zh-CN" altLang="zh-CN" dirty="0"/>
              <a:t>运算结果值</a:t>
            </a:r>
            <a:r>
              <a:rPr lang="en-US" altLang="zh-CN" dirty="0"/>
              <a:t>= true</a:t>
            </a:r>
            <a:r>
              <a:rPr lang="zh-CN" altLang="zh-CN" dirty="0"/>
              <a:t>（真）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2-12</a:t>
            </a:r>
            <a:r>
              <a:rPr lang="zh-CN" altLang="zh-CN" dirty="0" smtClean="0"/>
              <a:t>】判断</a:t>
            </a:r>
            <a:r>
              <a:rPr lang="zh-CN" altLang="zh-CN" dirty="0"/>
              <a:t>变量</a:t>
            </a:r>
            <a:r>
              <a:rPr lang="en-US" altLang="zh-CN" dirty="0"/>
              <a:t>x</a:t>
            </a:r>
            <a:r>
              <a:rPr lang="zh-CN" altLang="zh-CN" dirty="0"/>
              <a:t>是否在</a:t>
            </a:r>
            <a:r>
              <a:rPr lang="en-US" altLang="zh-CN" dirty="0"/>
              <a:t>5.002</a:t>
            </a:r>
            <a:r>
              <a:rPr lang="zh-CN" altLang="zh-CN" dirty="0"/>
              <a:t>和</a:t>
            </a:r>
            <a:r>
              <a:rPr lang="en-US" altLang="zh-CN" dirty="0"/>
              <a:t>5.004</a:t>
            </a:r>
            <a:r>
              <a:rPr lang="zh-CN" altLang="zh-CN" dirty="0"/>
              <a:t>区间。</a:t>
            </a:r>
          </a:p>
          <a:p>
            <a:pPr marL="720000" lvl="3" indent="0">
              <a:buNone/>
            </a:pPr>
            <a:r>
              <a:rPr lang="zh-CN" altLang="zh-CN" dirty="0"/>
              <a:t>逻辑表达式为：</a:t>
            </a:r>
            <a:r>
              <a:rPr lang="en-US" altLang="zh-CN" dirty="0"/>
              <a:t>x&gt;5.002 &amp;&amp; x&lt;5.004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265371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577" y="573502"/>
            <a:ext cx="8215423" cy="62844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不同</a:t>
            </a:r>
            <a:r>
              <a:rPr lang="zh-CN" altLang="zh-CN" b="1" dirty="0"/>
              <a:t>类型程序语言的发展</a:t>
            </a:r>
            <a:endParaRPr lang="zh-CN" altLang="zh-CN" dirty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高级</a:t>
            </a:r>
            <a:r>
              <a:rPr lang="zh-CN" altLang="zh-CN" dirty="0"/>
              <a:t>程序</a:t>
            </a:r>
            <a:r>
              <a:rPr lang="zh-CN" altLang="zh-CN" dirty="0" smtClean="0"/>
              <a:t>语言使得程序设计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不再</a:t>
            </a:r>
            <a:r>
              <a:rPr lang="zh-CN" altLang="zh-CN" dirty="0"/>
              <a:t>过度地倚赖特定的</a:t>
            </a:r>
            <a:r>
              <a:rPr lang="zh-CN" altLang="zh-CN" dirty="0" smtClean="0"/>
              <a:t>计算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机</a:t>
            </a:r>
            <a:r>
              <a:rPr lang="zh-CN" altLang="zh-CN" dirty="0"/>
              <a:t>硬件设备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最</a:t>
            </a:r>
            <a:r>
              <a:rPr lang="zh-CN" altLang="zh-CN" dirty="0"/>
              <a:t>古老的高级程序</a:t>
            </a:r>
            <a:r>
              <a:rPr lang="zh-CN" altLang="zh-CN" dirty="0" smtClean="0"/>
              <a:t>语言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FORTRAN</a:t>
            </a:r>
          </a:p>
          <a:p>
            <a:pPr lvl="2"/>
            <a:r>
              <a:rPr lang="en-US" altLang="zh-CN" dirty="0" smtClean="0"/>
              <a:t>COBOL</a:t>
            </a:r>
          </a:p>
          <a:p>
            <a:pPr lvl="2"/>
            <a:r>
              <a:rPr lang="en-US" altLang="zh-CN" b="1" dirty="0" smtClean="0">
                <a:solidFill>
                  <a:srgbClr val="C00000"/>
                </a:solidFill>
              </a:rPr>
              <a:t>ALGOL</a:t>
            </a:r>
          </a:p>
          <a:p>
            <a:pPr lvl="2"/>
            <a:r>
              <a:rPr lang="en-US" altLang="zh-CN" dirty="0" smtClean="0"/>
              <a:t>LISP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50022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489" y="3374992"/>
            <a:ext cx="4190188" cy="3220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模</a:t>
            </a:r>
            <a:r>
              <a:rPr lang="zh-CN" altLang="zh-CN" b="1" dirty="0"/>
              <a:t>运算</a:t>
            </a:r>
            <a:endParaRPr lang="zh-CN" altLang="zh-CN" dirty="0"/>
          </a:p>
          <a:p>
            <a:pPr lvl="1"/>
            <a:endParaRPr lang="en-US" altLang="zh-CN" sz="1000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模</a:t>
            </a:r>
            <a:r>
              <a:rPr lang="zh-CN" altLang="zh-CN" dirty="0">
                <a:solidFill>
                  <a:srgbClr val="C00000"/>
                </a:solidFill>
              </a:rPr>
              <a:t>运算</a:t>
            </a:r>
            <a:r>
              <a:rPr lang="zh-CN" altLang="zh-CN" sz="1800" dirty="0">
                <a:solidFill>
                  <a:srgbClr val="C00000"/>
                </a:solidFill>
              </a:rPr>
              <a:t>（求余运算</a:t>
            </a:r>
            <a:r>
              <a:rPr lang="zh-CN" altLang="zh-CN" sz="1800" dirty="0" smtClean="0">
                <a:solidFill>
                  <a:srgbClr val="C00000"/>
                </a:solidFill>
              </a:rPr>
              <a:t>）</a:t>
            </a:r>
            <a:r>
              <a:rPr lang="zh-CN" altLang="en-US" dirty="0" smtClean="0">
                <a:solidFill>
                  <a:srgbClr val="C00000"/>
                </a:solidFill>
              </a:rPr>
              <a:t>：</a:t>
            </a:r>
            <a:r>
              <a:rPr lang="zh-CN" altLang="zh-CN" dirty="0" smtClean="0">
                <a:solidFill>
                  <a:srgbClr val="C00000"/>
                </a:solidFill>
              </a:rPr>
              <a:t>求</a:t>
            </a:r>
            <a:r>
              <a:rPr lang="zh-CN" altLang="zh-CN" dirty="0">
                <a:solidFill>
                  <a:srgbClr val="C00000"/>
                </a:solidFill>
              </a:rPr>
              <a:t>一个整数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zh-CN" dirty="0">
                <a:solidFill>
                  <a:srgbClr val="C00000"/>
                </a:solidFill>
              </a:rPr>
              <a:t>除以另一个整数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zh-CN" dirty="0">
                <a:solidFill>
                  <a:srgbClr val="C00000"/>
                </a:solidFill>
              </a:rPr>
              <a:t>后的</a:t>
            </a:r>
            <a:r>
              <a:rPr lang="zh-CN" altLang="zh-CN" b="1" dirty="0" smtClean="0">
                <a:solidFill>
                  <a:srgbClr val="C00000"/>
                </a:solidFill>
              </a:rPr>
              <a:t>余数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dirty="0" smtClean="0"/>
              <a:t>在程序设计</a:t>
            </a:r>
            <a:r>
              <a:rPr lang="zh-CN" altLang="zh-CN" dirty="0"/>
              <a:t>中，通常用</a:t>
            </a:r>
            <a:r>
              <a:rPr lang="en-US" altLang="zh-CN" dirty="0"/>
              <a:t>mod</a:t>
            </a:r>
            <a:r>
              <a:rPr lang="zh-CN" altLang="zh-CN" dirty="0"/>
              <a:t>表示模</a:t>
            </a:r>
            <a:r>
              <a:rPr lang="zh-CN" altLang="zh-CN" dirty="0" smtClean="0"/>
              <a:t>运算。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2-13</a:t>
            </a:r>
            <a:r>
              <a:rPr lang="zh-CN" altLang="zh-CN" dirty="0" smtClean="0"/>
              <a:t>】</a:t>
            </a:r>
            <a:r>
              <a:rPr lang="en-US" altLang="zh-CN" dirty="0" smtClean="0"/>
              <a:t>7 </a:t>
            </a:r>
            <a:r>
              <a:rPr lang="en-US" altLang="zh-CN" dirty="0"/>
              <a:t>mod 3 = 1</a:t>
            </a:r>
            <a:r>
              <a:rPr lang="zh-CN" altLang="zh-CN" dirty="0"/>
              <a:t>，因为</a:t>
            </a:r>
            <a:r>
              <a:rPr lang="en-US" altLang="zh-CN" dirty="0"/>
              <a:t>7 </a:t>
            </a:r>
            <a:r>
              <a:rPr lang="zh-CN" altLang="zh-CN" dirty="0"/>
              <a:t>除以</a:t>
            </a:r>
            <a:r>
              <a:rPr lang="en-US" altLang="zh-CN" dirty="0"/>
              <a:t>3</a:t>
            </a:r>
            <a:r>
              <a:rPr lang="zh-CN" altLang="zh-CN" dirty="0"/>
              <a:t>商</a:t>
            </a:r>
            <a:r>
              <a:rPr lang="en-US" altLang="zh-CN" dirty="0"/>
              <a:t>2</a:t>
            </a:r>
            <a:r>
              <a:rPr lang="zh-CN" altLang="zh-CN" dirty="0"/>
              <a:t>余</a:t>
            </a:r>
            <a:r>
              <a:rPr lang="en-US" altLang="zh-CN" dirty="0"/>
              <a:t>1</a:t>
            </a:r>
            <a:r>
              <a:rPr lang="zh-CN" altLang="zh-CN" dirty="0"/>
              <a:t>，商丢弃，余数</a:t>
            </a:r>
            <a:r>
              <a:rPr lang="en-US" altLang="zh-CN" dirty="0"/>
              <a:t>1</a:t>
            </a:r>
            <a:r>
              <a:rPr lang="zh-CN" altLang="zh-CN" dirty="0"/>
              <a:t>为模运算结果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2-14</a:t>
            </a:r>
            <a:r>
              <a:rPr lang="zh-CN" altLang="zh-CN" dirty="0" smtClean="0"/>
              <a:t>】假设</a:t>
            </a:r>
            <a:r>
              <a:rPr lang="zh-CN" altLang="zh-CN" dirty="0"/>
              <a:t>今天是星期五，请问</a:t>
            </a:r>
            <a:r>
              <a:rPr lang="en-US" altLang="zh-CN" dirty="0" smtClean="0"/>
              <a:t>1 000</a:t>
            </a:r>
            <a:r>
              <a:rPr lang="zh-CN" altLang="zh-CN" dirty="0"/>
              <a:t>天后是星期几？</a:t>
            </a:r>
          </a:p>
          <a:p>
            <a:pPr marL="360000" lvl="2" indent="0">
              <a:buNone/>
            </a:pPr>
            <a:r>
              <a:rPr lang="en-US" altLang="zh-CN" dirty="0" smtClean="0"/>
              <a:t>     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5+1000</a:t>
            </a:r>
            <a:r>
              <a:rPr lang="zh-CN" altLang="zh-CN" dirty="0"/>
              <a:t>）</a:t>
            </a:r>
            <a:r>
              <a:rPr lang="en-US" altLang="zh-CN" dirty="0"/>
              <a:t> mod </a:t>
            </a:r>
            <a:r>
              <a:rPr lang="en-US" altLang="zh-CN" dirty="0" smtClean="0"/>
              <a:t>7=4</a:t>
            </a:r>
            <a:r>
              <a:rPr lang="zh-CN" altLang="zh-CN" dirty="0" smtClean="0"/>
              <a:t>，</a:t>
            </a:r>
            <a:r>
              <a:rPr lang="en-US" altLang="zh-CN" dirty="0" smtClean="0"/>
              <a:t>1 000</a:t>
            </a:r>
            <a:r>
              <a:rPr lang="zh-CN" altLang="zh-CN" dirty="0"/>
              <a:t>天后是</a:t>
            </a:r>
            <a:r>
              <a:rPr lang="zh-CN" altLang="zh-CN" dirty="0" smtClean="0"/>
              <a:t>星期</a:t>
            </a:r>
            <a:r>
              <a:rPr lang="zh-CN" altLang="en-US" dirty="0" smtClean="0"/>
              <a:t>四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596252" y="5990891"/>
            <a:ext cx="629392" cy="4670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2103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表达式</a:t>
            </a:r>
            <a:r>
              <a:rPr lang="zh-CN" altLang="zh-CN" b="1" dirty="0"/>
              <a:t>中的运算符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不同</a:t>
            </a:r>
            <a:r>
              <a:rPr lang="zh-CN" altLang="zh-CN" dirty="0"/>
              <a:t>的程序语言有不同的运算符</a:t>
            </a:r>
            <a:r>
              <a:rPr lang="zh-CN" altLang="zh-CN" dirty="0" smtClean="0"/>
              <a:t>，符号</a:t>
            </a:r>
            <a:r>
              <a:rPr lang="zh-CN" altLang="zh-CN" dirty="0"/>
              <a:t>定义和使用规则都有区别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zh-CN" altLang="zh-CN" dirty="0" smtClean="0"/>
              <a:t>语言运算符类型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算术运算符</a:t>
            </a:r>
            <a:r>
              <a:rPr lang="zh-CN" altLang="zh-CN" dirty="0" smtClean="0"/>
              <a:t>：</a:t>
            </a:r>
            <a:r>
              <a:rPr lang="zh-CN" altLang="zh-CN" dirty="0"/>
              <a:t>加（</a:t>
            </a:r>
            <a:r>
              <a:rPr lang="en-US" altLang="zh-CN" dirty="0"/>
              <a:t>+</a:t>
            </a:r>
            <a:r>
              <a:rPr lang="zh-CN" altLang="zh-CN" dirty="0"/>
              <a:t>）、减（</a:t>
            </a:r>
            <a:r>
              <a:rPr lang="en-US" altLang="zh-CN" dirty="0"/>
              <a:t>-</a:t>
            </a:r>
            <a:r>
              <a:rPr lang="zh-CN" altLang="zh-CN" dirty="0"/>
              <a:t>）、乘（</a:t>
            </a:r>
            <a:r>
              <a:rPr lang="en-US" altLang="zh-CN" dirty="0"/>
              <a:t>*</a:t>
            </a:r>
            <a:r>
              <a:rPr lang="zh-CN" altLang="zh-CN" dirty="0"/>
              <a:t>）、除（</a:t>
            </a:r>
            <a:r>
              <a:rPr lang="en-US" altLang="zh-CN" dirty="0"/>
              <a:t>/</a:t>
            </a:r>
            <a:r>
              <a:rPr lang="zh-CN" altLang="zh-CN" dirty="0"/>
              <a:t>）、模运算（</a:t>
            </a:r>
            <a:r>
              <a:rPr lang="en-US" altLang="zh-CN" dirty="0"/>
              <a:t>%</a:t>
            </a:r>
            <a:r>
              <a:rPr lang="zh-CN" altLang="zh-CN" dirty="0"/>
              <a:t>）、自增运算（</a:t>
            </a:r>
            <a:r>
              <a:rPr lang="en-US" altLang="zh-CN" dirty="0"/>
              <a:t>++</a:t>
            </a:r>
            <a:r>
              <a:rPr lang="zh-CN" altLang="zh-CN" dirty="0"/>
              <a:t>）、自减运算（</a:t>
            </a:r>
            <a:r>
              <a:rPr lang="en-US" altLang="zh-CN" dirty="0"/>
              <a:t>--</a:t>
            </a:r>
            <a:r>
              <a:rPr lang="zh-CN" altLang="zh-CN" dirty="0"/>
              <a:t>）等。</a:t>
            </a: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关系运算符</a:t>
            </a:r>
            <a:r>
              <a:rPr lang="zh-CN" altLang="zh-CN" dirty="0" smtClean="0"/>
              <a:t>：</a:t>
            </a:r>
            <a:r>
              <a:rPr lang="zh-CN" altLang="zh-CN" dirty="0"/>
              <a:t>大于（</a:t>
            </a:r>
            <a:r>
              <a:rPr lang="en-US" altLang="zh-CN" dirty="0"/>
              <a:t>&gt;</a:t>
            </a:r>
            <a:r>
              <a:rPr lang="zh-CN" altLang="zh-CN" dirty="0"/>
              <a:t>）、小于（</a:t>
            </a:r>
            <a:r>
              <a:rPr lang="en-US" altLang="zh-CN" dirty="0"/>
              <a:t>&lt;</a:t>
            </a:r>
            <a:r>
              <a:rPr lang="zh-CN" altLang="zh-CN" dirty="0"/>
              <a:t>）、等于（</a:t>
            </a:r>
            <a:r>
              <a:rPr lang="en-US" altLang="zh-CN" dirty="0" smtClean="0"/>
              <a:t>= =</a:t>
            </a:r>
            <a:r>
              <a:rPr lang="zh-CN" altLang="zh-CN" dirty="0"/>
              <a:t>）、大于等于（</a:t>
            </a:r>
            <a:r>
              <a:rPr lang="en-US" altLang="zh-CN" dirty="0"/>
              <a:t>&gt;=</a:t>
            </a:r>
            <a:r>
              <a:rPr lang="zh-CN" altLang="zh-CN" dirty="0"/>
              <a:t>）、小于等于（</a:t>
            </a:r>
            <a:r>
              <a:rPr lang="en-US" altLang="zh-CN" dirty="0"/>
              <a:t>&lt;=</a:t>
            </a:r>
            <a:r>
              <a:rPr lang="zh-CN" altLang="zh-CN" dirty="0"/>
              <a:t>）、不等于（</a:t>
            </a:r>
            <a:r>
              <a:rPr lang="en-US" altLang="zh-CN" dirty="0"/>
              <a:t>!=</a:t>
            </a:r>
            <a:r>
              <a:rPr lang="zh-CN" altLang="zh-CN" dirty="0"/>
              <a:t>）。</a:t>
            </a: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逻辑运算符</a:t>
            </a:r>
            <a:r>
              <a:rPr lang="zh-CN" altLang="zh-CN" dirty="0" smtClean="0"/>
              <a:t>：</a:t>
            </a:r>
            <a:r>
              <a:rPr lang="zh-CN" altLang="zh-CN" dirty="0"/>
              <a:t>与（</a:t>
            </a:r>
            <a:r>
              <a:rPr lang="en-US" altLang="zh-CN" dirty="0"/>
              <a:t>&amp;&amp;</a:t>
            </a:r>
            <a:r>
              <a:rPr lang="zh-CN" altLang="zh-CN" dirty="0"/>
              <a:t>）、或（</a:t>
            </a:r>
            <a:r>
              <a:rPr lang="en-US" altLang="zh-CN" dirty="0"/>
              <a:t>||</a:t>
            </a:r>
            <a:r>
              <a:rPr lang="zh-CN" altLang="zh-CN" dirty="0"/>
              <a:t>）、非（</a:t>
            </a:r>
            <a:r>
              <a:rPr lang="en-US" altLang="zh-CN" dirty="0"/>
              <a:t>!</a:t>
            </a:r>
            <a:r>
              <a:rPr lang="zh-CN" altLang="zh-CN" dirty="0"/>
              <a:t>）。</a:t>
            </a: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其他运算符</a:t>
            </a:r>
            <a:r>
              <a:rPr lang="zh-CN" altLang="zh-CN" dirty="0" smtClean="0"/>
              <a:t>：</a:t>
            </a:r>
            <a:r>
              <a:rPr lang="zh-CN" altLang="zh-CN" dirty="0"/>
              <a:t>赋值</a:t>
            </a:r>
            <a:r>
              <a:rPr lang="zh-CN" altLang="zh-CN" dirty="0" smtClean="0"/>
              <a:t>运算、</a:t>
            </a:r>
            <a:r>
              <a:rPr lang="zh-CN" altLang="zh-CN" dirty="0"/>
              <a:t>位操作</a:t>
            </a:r>
            <a:r>
              <a:rPr lang="zh-CN" altLang="zh-CN" dirty="0" smtClean="0"/>
              <a:t>运算、</a:t>
            </a:r>
            <a:r>
              <a:rPr lang="zh-CN" altLang="zh-CN" dirty="0"/>
              <a:t>条件</a:t>
            </a:r>
            <a:r>
              <a:rPr lang="zh-CN" altLang="zh-CN" dirty="0" smtClean="0"/>
              <a:t>运算、</a:t>
            </a:r>
            <a:r>
              <a:rPr lang="zh-CN" altLang="zh-CN" dirty="0"/>
              <a:t>逗号</a:t>
            </a:r>
            <a:r>
              <a:rPr lang="zh-CN" altLang="zh-CN" dirty="0" smtClean="0"/>
              <a:t>运算、</a:t>
            </a:r>
            <a:r>
              <a:rPr lang="zh-CN" altLang="zh-CN" dirty="0"/>
              <a:t>指针</a:t>
            </a:r>
            <a:r>
              <a:rPr lang="zh-CN" altLang="zh-CN" dirty="0" smtClean="0"/>
              <a:t>运算、</a:t>
            </a:r>
            <a:r>
              <a:rPr lang="zh-CN" altLang="zh-CN" dirty="0"/>
              <a:t>求字节数</a:t>
            </a:r>
            <a:r>
              <a:rPr lang="zh-CN" altLang="zh-CN" dirty="0" smtClean="0"/>
              <a:t>运算、</a:t>
            </a:r>
            <a:r>
              <a:rPr lang="zh-CN" altLang="zh-CN" dirty="0"/>
              <a:t>特殊</a:t>
            </a:r>
            <a:r>
              <a:rPr lang="zh-CN" altLang="zh-CN" dirty="0" smtClean="0"/>
              <a:t>运算等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2103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】C</a:t>
            </a:r>
            <a:r>
              <a:rPr lang="zh-CN" altLang="en-US" dirty="0" smtClean="0"/>
              <a:t>语言</a:t>
            </a:r>
            <a:r>
              <a:rPr lang="zh-CN" altLang="zh-CN" dirty="0" smtClean="0"/>
              <a:t>运算符</a:t>
            </a:r>
            <a:r>
              <a:rPr lang="zh-CN" altLang="en-US" dirty="0" smtClean="0"/>
              <a:t>应用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4740944"/>
              </p:ext>
            </p:extLst>
          </p:nvPr>
        </p:nvGraphicFramePr>
        <p:xfrm>
          <a:off x="859881" y="1114093"/>
          <a:ext cx="11157947" cy="4815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4333"/>
                <a:gridCol w="2227634"/>
                <a:gridCol w="3313583"/>
                <a:gridCol w="3822397"/>
              </a:tblGrid>
              <a:tr h="326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  <a:endParaRPr lang="zh-CN" sz="24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326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5+5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6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8-6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6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++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b=++a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6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++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b=a++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自减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b=--a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--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自减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b=a--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b=2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乘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3*7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12/3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求余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12%12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&amp;&amp;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||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!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946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^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异或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05330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表达式</a:t>
            </a:r>
            <a:r>
              <a:rPr lang="zh-CN" altLang="zh-CN" b="1"/>
              <a:t>的运算顺序</a:t>
            </a:r>
            <a:endParaRPr lang="zh-CN" altLang="zh-CN"/>
          </a:p>
          <a:p>
            <a:pPr marL="360000" lvl="2" indent="0">
              <a:buNone/>
            </a:pPr>
            <a:endParaRPr lang="en-US" altLang="zh-CN" sz="1000" smtClean="0"/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 smtClean="0"/>
              <a:t>1</a:t>
            </a:r>
            <a:r>
              <a:rPr lang="zh-CN" altLang="zh-CN" smtClean="0"/>
              <a:t>）圆括号（）优先级最高，其他次之。多层圆括号遵循由里向外的原则。</a:t>
            </a:r>
            <a:endParaRPr lang="en-US" altLang="zh-CN"/>
          </a:p>
          <a:p>
            <a:pPr marL="360000" lvl="2" indent="0">
              <a:buNone/>
            </a:pPr>
            <a:endParaRPr lang="zh-CN" altLang="zh-CN" smtClean="0"/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 smtClean="0"/>
              <a:t>）多</a:t>
            </a:r>
            <a:r>
              <a:rPr lang="zh-CN" altLang="zh-CN"/>
              <a:t>个</a:t>
            </a:r>
            <a:r>
              <a:rPr lang="zh-CN" altLang="zh-CN" smtClean="0"/>
              <a:t>运算符运算</a:t>
            </a:r>
            <a:r>
              <a:rPr lang="zh-CN" altLang="zh-CN"/>
              <a:t>顺序为</a:t>
            </a:r>
            <a:r>
              <a:rPr lang="zh-CN" altLang="zh-CN" smtClean="0"/>
              <a:t>：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>
                <a:solidFill>
                  <a:srgbClr val="C00000"/>
                </a:solidFill>
              </a:rPr>
              <a:t>括号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乘方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乘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zh-CN">
                <a:solidFill>
                  <a:srgbClr val="C00000"/>
                </a:solidFill>
              </a:rPr>
              <a:t>除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加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zh-CN">
                <a:solidFill>
                  <a:srgbClr val="C00000"/>
                </a:solidFill>
              </a:rPr>
              <a:t>减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字符连接运算符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关系运算符</a:t>
            </a:r>
            <a:r>
              <a:rPr lang="en-US" altLang="zh-CN">
                <a:solidFill>
                  <a:srgbClr val="C00000"/>
                </a:solidFill>
              </a:rPr>
              <a:t>→</a:t>
            </a:r>
            <a:r>
              <a:rPr lang="zh-CN" altLang="zh-CN">
                <a:solidFill>
                  <a:srgbClr val="C00000"/>
                </a:solidFill>
              </a:rPr>
              <a:t>逻辑运算</a:t>
            </a:r>
            <a:r>
              <a:rPr lang="zh-CN" altLang="zh-CN" smtClean="0">
                <a:solidFill>
                  <a:srgbClr val="C00000"/>
                </a:solidFill>
              </a:rPr>
              <a:t>符</a:t>
            </a:r>
            <a:endParaRPr lang="en-US" altLang="zh-CN" smtClean="0">
              <a:solidFill>
                <a:srgbClr val="C00000"/>
              </a:solidFill>
            </a:endParaRPr>
          </a:p>
          <a:p>
            <a:pPr marL="360000" lvl="2" indent="0">
              <a:buNone/>
            </a:pPr>
            <a:endParaRPr lang="zh-CN" altLang="zh-CN">
              <a:solidFill>
                <a:srgbClr val="C00000"/>
              </a:solidFill>
            </a:endParaRP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）优先级相同</a:t>
            </a:r>
            <a:r>
              <a:rPr lang="zh-CN" altLang="en-US" smtClean="0"/>
              <a:t>时</a:t>
            </a:r>
            <a:r>
              <a:rPr lang="zh-CN" altLang="zh-CN" smtClean="0"/>
              <a:t>，遵循</a:t>
            </a:r>
            <a:r>
              <a:rPr lang="zh-CN" altLang="zh-CN"/>
              <a:t>左则优先的</a:t>
            </a:r>
            <a:r>
              <a:rPr lang="zh-CN" altLang="zh-CN" smtClean="0"/>
              <a:t>原则。</a:t>
            </a:r>
            <a:endParaRPr lang="en-US" altLang="zh-CN" smtClean="0"/>
          </a:p>
          <a:p>
            <a:pPr marL="360000" lvl="4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如</a:t>
            </a:r>
            <a:r>
              <a:rPr lang="zh-CN" altLang="en-US" smtClean="0"/>
              <a:t>：</a:t>
            </a:r>
            <a:r>
              <a:rPr lang="zh-CN" altLang="zh-CN" smtClean="0"/>
              <a:t>表达式</a:t>
            </a:r>
            <a:r>
              <a:rPr lang="en-US" altLang="zh-CN"/>
              <a:t>x-y+z</a:t>
            </a:r>
            <a:r>
              <a:rPr lang="zh-CN" altLang="zh-CN"/>
              <a:t>中，</a:t>
            </a:r>
            <a:r>
              <a:rPr lang="en-US" altLang="zh-CN"/>
              <a:t>y</a:t>
            </a:r>
            <a:r>
              <a:rPr lang="zh-CN" altLang="zh-CN"/>
              <a:t>先与</a:t>
            </a:r>
            <a:r>
              <a:rPr lang="en-US" altLang="zh-CN"/>
              <a:t>“-”</a:t>
            </a:r>
            <a:r>
              <a:rPr lang="zh-CN" altLang="zh-CN"/>
              <a:t>号结合，执行</a:t>
            </a:r>
            <a:r>
              <a:rPr lang="en-US" altLang="zh-CN"/>
              <a:t>x-y</a:t>
            </a:r>
            <a:r>
              <a:rPr lang="zh-CN" altLang="zh-CN"/>
              <a:t>运算，然后再执行</a:t>
            </a:r>
            <a:r>
              <a:rPr lang="en-US" altLang="zh-CN"/>
              <a:t>+z</a:t>
            </a:r>
            <a:r>
              <a:rPr lang="zh-CN" altLang="zh-CN"/>
              <a:t>的运算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360000" lvl="4" indent="0">
              <a:buNone/>
            </a:pPr>
            <a:endParaRPr lang="zh-CN" altLang="zh-CN"/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 smtClean="0"/>
              <a:t>）优先级相同</a:t>
            </a:r>
            <a:r>
              <a:rPr lang="zh-CN" altLang="en-US" smtClean="0"/>
              <a:t>时</a:t>
            </a:r>
            <a:r>
              <a:rPr lang="zh-CN" altLang="zh-CN" smtClean="0"/>
              <a:t>，赋值表达式</a:t>
            </a:r>
            <a:r>
              <a:rPr lang="zh-CN" altLang="zh-CN"/>
              <a:t>遵循右则优先的</a:t>
            </a:r>
            <a:r>
              <a:rPr lang="zh-CN" altLang="zh-CN" smtClean="0"/>
              <a:t>原则。</a:t>
            </a:r>
            <a:endParaRPr lang="en-US" altLang="zh-CN" smtClean="0"/>
          </a:p>
          <a:p>
            <a:pPr marL="360000" lvl="4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如</a:t>
            </a:r>
            <a:r>
              <a:rPr lang="zh-CN" altLang="en-US" smtClean="0"/>
              <a:t>：</a:t>
            </a:r>
            <a:r>
              <a:rPr lang="zh-CN" altLang="zh-CN" smtClean="0"/>
              <a:t>表达式</a:t>
            </a:r>
            <a:r>
              <a:rPr lang="en-US" altLang="zh-CN"/>
              <a:t>x=y=z</a:t>
            </a:r>
            <a:r>
              <a:rPr lang="zh-CN" altLang="zh-CN"/>
              <a:t>中</a:t>
            </a:r>
            <a:r>
              <a:rPr lang="zh-CN" altLang="zh-CN" smtClean="0"/>
              <a:t>，先</a:t>
            </a:r>
            <a:r>
              <a:rPr lang="zh-CN" altLang="zh-CN"/>
              <a:t>执行</a:t>
            </a:r>
            <a:r>
              <a:rPr lang="en-US" altLang="zh-CN"/>
              <a:t>y=z</a:t>
            </a:r>
            <a:r>
              <a:rPr lang="zh-CN" altLang="zh-CN"/>
              <a:t>运算，再执行</a:t>
            </a:r>
            <a:r>
              <a:rPr lang="en-US" altLang="zh-CN"/>
              <a:t>x=(y=z)</a:t>
            </a:r>
            <a:r>
              <a:rPr lang="zh-CN" altLang="zh-CN"/>
              <a:t>运算。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82103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zh-CN" altLang="zh-CN" dirty="0" smtClean="0"/>
                  <a:t>【</a:t>
                </a:r>
                <a:r>
                  <a:rPr lang="zh-CN" altLang="zh-CN" dirty="0"/>
                  <a:t>例</a:t>
                </a:r>
                <a:r>
                  <a:rPr lang="en-US" altLang="zh-CN" dirty="0"/>
                  <a:t>2-15</a:t>
                </a:r>
                <a:r>
                  <a:rPr lang="zh-CN" altLang="zh-CN" dirty="0" smtClean="0"/>
                  <a:t>】求：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(12+8)×</m:t>
                        </m:r>
                        <m:sSup>
                          <m:sSupPr>
                            <m:ctrlPr>
                              <a:rPr lang="zh-CN" altLang="zh-CN" i="1" u="sng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cos</m:t>
                        </m:r>
                        <m:r>
                          <a:rPr lang="en-US" altLang="zh-CN">
                            <a:latin typeface="Cambria Math"/>
                          </a:rPr>
                          <m:t>⁡(15)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25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×6+6</m:t>
                        </m:r>
                      </m:den>
                    </m:f>
                  </m:oMath>
                </a14:m>
                <a:r>
                  <a:rPr lang="en-US" altLang="zh-CN" dirty="0" smtClean="0"/>
                  <a:t>  </a:t>
                </a:r>
                <a:r>
                  <a:rPr lang="zh-CN" altLang="zh-CN" dirty="0" smtClean="0"/>
                  <a:t>的表达式</a:t>
                </a:r>
                <a:r>
                  <a:rPr lang="zh-CN" altLang="zh-CN" dirty="0"/>
                  <a:t>和运算顺序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lvl="2"/>
                <a:r>
                  <a:rPr lang="zh-CN" altLang="zh-CN" dirty="0" smtClean="0"/>
                  <a:t>表达式</a:t>
                </a:r>
                <a:r>
                  <a:rPr lang="zh-CN" altLang="zh-CN" dirty="0"/>
                  <a:t>为：</a:t>
                </a:r>
                <a:r>
                  <a:rPr lang="en-US" altLang="zh-CN" dirty="0"/>
                  <a:t>(12+8)*3^2*cos(15</a:t>
                </a:r>
                <a:r>
                  <a:rPr lang="en-US" altLang="zh-CN" dirty="0" smtClean="0"/>
                  <a:t>) /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25*6+6</a:t>
                </a:r>
                <a:r>
                  <a:rPr lang="zh-CN" altLang="zh-CN" dirty="0" smtClean="0"/>
                  <a:t>）</a:t>
                </a:r>
                <a:endParaRPr lang="en-US" altLang="zh-CN" dirty="0" smtClean="0"/>
              </a:p>
              <a:p>
                <a:pPr marL="720000" lvl="3" indent="0">
                  <a:buNone/>
                </a:pPr>
                <a:r>
                  <a:rPr lang="zh-CN" altLang="en-US" dirty="0"/>
                  <a:t>注</a:t>
                </a:r>
                <a:r>
                  <a:rPr lang="zh-CN" altLang="en-US" dirty="0" smtClean="0"/>
                  <a:t>：符号“</a:t>
                </a:r>
                <a:r>
                  <a:rPr lang="en-US" altLang="zh-CN" dirty="0" smtClean="0"/>
                  <a:t>^</a:t>
                </a:r>
                <a:r>
                  <a:rPr lang="zh-CN" altLang="en-US" dirty="0" smtClean="0"/>
                  <a:t>”表示乘方运算。</a:t>
                </a:r>
                <a:endParaRPr lang="en-US" altLang="zh-CN" dirty="0"/>
              </a:p>
              <a:p>
                <a:pPr lvl="2"/>
                <a:r>
                  <a:rPr lang="zh-CN" altLang="zh-CN" dirty="0" smtClean="0"/>
                  <a:t>运算顺序：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(12+8)=</a:t>
                </a:r>
                <a:r>
                  <a:rPr lang="zh-CN" altLang="zh-CN" dirty="0"/>
                  <a:t>①】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cos(15)=</a:t>
                </a:r>
                <a:r>
                  <a:rPr lang="zh-CN" altLang="zh-CN" dirty="0"/>
                  <a:t>②】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3^2=</a:t>
                </a:r>
                <a:r>
                  <a:rPr lang="zh-CN" altLang="zh-CN" dirty="0"/>
                  <a:t>③】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【①</a:t>
                </a:r>
                <a:r>
                  <a:rPr lang="en-US" altLang="zh-CN" dirty="0"/>
                  <a:t>*</a:t>
                </a:r>
                <a:r>
                  <a:rPr lang="zh-CN" altLang="zh-CN" dirty="0"/>
                  <a:t>③</a:t>
                </a:r>
                <a:r>
                  <a:rPr lang="en-US" altLang="zh-CN" dirty="0"/>
                  <a:t>*</a:t>
                </a:r>
                <a:r>
                  <a:rPr lang="zh-CN" altLang="zh-CN" dirty="0"/>
                  <a:t>②</a:t>
                </a:r>
                <a:r>
                  <a:rPr lang="en-US" altLang="zh-CN" dirty="0"/>
                  <a:t>=</a:t>
                </a:r>
                <a:r>
                  <a:rPr lang="zh-CN" altLang="zh-CN" dirty="0"/>
                  <a:t>④】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25*6=</a:t>
                </a:r>
                <a:r>
                  <a:rPr lang="zh-CN" altLang="zh-CN"/>
                  <a:t>⑤</a:t>
                </a:r>
                <a:r>
                  <a:rPr lang="zh-CN" altLang="zh-CN" smtClean="0"/>
                  <a:t>】</a:t>
                </a:r>
                <a:r>
                  <a:rPr lang="en-US" altLang="zh-CN"/>
                  <a:t>→</a:t>
                </a:r>
                <a:r>
                  <a:rPr lang="zh-CN" altLang="zh-CN"/>
                  <a:t>【⑤</a:t>
                </a:r>
                <a:r>
                  <a:rPr lang="en-US" altLang="zh-CN"/>
                  <a:t>+6=</a:t>
                </a:r>
                <a:r>
                  <a:rPr lang="zh-CN" altLang="zh-CN"/>
                  <a:t>⑥】</a:t>
                </a:r>
                <a:r>
                  <a:rPr lang="en-US" altLang="zh-CN"/>
                  <a:t>→</a:t>
                </a:r>
                <a:r>
                  <a:rPr lang="zh-CN" altLang="zh-CN"/>
                  <a:t>【④</a:t>
                </a:r>
                <a:r>
                  <a:rPr lang="en-US" altLang="zh-CN"/>
                  <a:t>/</a:t>
                </a:r>
                <a:r>
                  <a:rPr lang="zh-CN" altLang="zh-CN"/>
                  <a:t>⑥</a:t>
                </a:r>
                <a:r>
                  <a:rPr lang="en-US" altLang="zh-CN"/>
                  <a:t>=</a:t>
                </a:r>
                <a:r>
                  <a:rPr lang="en-US" altLang="zh-CN">
                    <a:latin typeface="宋体"/>
                    <a:ea typeface="宋体"/>
                  </a:rPr>
                  <a:t>⑦</a:t>
                </a:r>
                <a:r>
                  <a:rPr lang="zh-CN" altLang="zh-CN"/>
                  <a:t>】</a:t>
                </a:r>
                <a:endParaRPr lang="en-US" altLang="zh-CN"/>
              </a:p>
              <a:p>
                <a:pPr marL="720000" lvl="3" indent="0">
                  <a:buNone/>
                </a:pPr>
                <a:r>
                  <a:rPr lang="zh-CN" altLang="en-US" smtClean="0"/>
                  <a:t>注</a:t>
                </a:r>
                <a:r>
                  <a:rPr lang="zh-CN" altLang="en-US" dirty="0"/>
                  <a:t>：圆圈内数字表示中间运算结果。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marL="0" lvl="1" indent="0">
                  <a:buNone/>
                </a:pPr>
                <a:r>
                  <a:rPr lang="zh-CN" altLang="zh-CN" dirty="0"/>
                  <a:t>【例</a:t>
                </a:r>
                <a:r>
                  <a:rPr lang="en-US" altLang="zh-CN" dirty="0"/>
                  <a:t>2-16</a:t>
                </a:r>
                <a:r>
                  <a:rPr lang="zh-CN" altLang="zh-CN" dirty="0" smtClean="0"/>
                  <a:t>】求：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/>
                          </a:rPr>
                          <m:t>abs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zh-CN" dirty="0"/>
                  <a:t>+</a:t>
                </a:r>
                <a:r>
                  <a:rPr lang="en-US" altLang="zh-CN" dirty="0" smtClean="0"/>
                  <a:t>1</a:t>
                </a:r>
                <a:r>
                  <a:rPr lang="zh-CN" altLang="zh-CN" dirty="0" smtClean="0"/>
                  <a:t>的表达式</a:t>
                </a:r>
                <a:r>
                  <a:rPr lang="zh-CN" altLang="zh-CN" dirty="0"/>
                  <a:t>和运算顺序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lvl="2"/>
                <a:r>
                  <a:rPr lang="zh-CN" altLang="zh-CN" dirty="0" smtClean="0"/>
                  <a:t>表达式</a:t>
                </a:r>
                <a:r>
                  <a:rPr lang="zh-CN" altLang="zh-CN" dirty="0"/>
                  <a:t>为：</a:t>
                </a:r>
                <a:r>
                  <a:rPr lang="en-US" altLang="zh-CN" dirty="0" err="1"/>
                  <a:t>sqrt</a:t>
                </a:r>
                <a:r>
                  <a:rPr lang="en-US" altLang="zh-CN" dirty="0"/>
                  <a:t>(abs(p/n-1))+</a:t>
                </a:r>
                <a:r>
                  <a:rPr lang="en-US" altLang="zh-CN" dirty="0" smtClean="0"/>
                  <a:t>1</a:t>
                </a:r>
              </a:p>
              <a:p>
                <a:pPr marL="720000" lvl="3" indent="0">
                  <a:buNone/>
                </a:pPr>
                <a:r>
                  <a:rPr lang="zh-CN" altLang="en-US" dirty="0" smtClean="0"/>
                  <a:t>注：</a:t>
                </a:r>
                <a:r>
                  <a:rPr lang="en-US" altLang="zh-CN" dirty="0" err="1" smtClean="0"/>
                  <a:t>sqr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为开方函数；</a:t>
                </a:r>
                <a:r>
                  <a:rPr lang="en-US" altLang="zh-CN" dirty="0" smtClean="0"/>
                  <a:t>abs</a:t>
                </a:r>
                <a:r>
                  <a:rPr lang="zh-CN" altLang="en-US" dirty="0" smtClean="0"/>
                  <a:t>为求绝对值函数。</a:t>
                </a:r>
                <a:endParaRPr lang="zh-CN" altLang="zh-CN" dirty="0"/>
              </a:p>
              <a:p>
                <a:pPr lvl="2"/>
                <a:r>
                  <a:rPr lang="zh-CN" altLang="zh-CN" dirty="0"/>
                  <a:t>运算</a:t>
                </a:r>
                <a:r>
                  <a:rPr lang="zh-CN" altLang="zh-CN" dirty="0" smtClean="0"/>
                  <a:t>顺序：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p/n=</a:t>
                </a:r>
                <a:r>
                  <a:rPr lang="zh-CN" altLang="zh-CN" dirty="0"/>
                  <a:t>①】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【①</a:t>
                </a:r>
                <a:r>
                  <a:rPr lang="en-US" altLang="zh-CN" dirty="0"/>
                  <a:t>-1=</a:t>
                </a:r>
                <a:r>
                  <a:rPr lang="zh-CN" altLang="zh-CN" dirty="0"/>
                  <a:t>②】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</a:t>
                </a:r>
                <a:r>
                  <a:rPr lang="en-US" altLang="zh-CN" dirty="0"/>
                  <a:t>abs(</a:t>
                </a:r>
                <a:r>
                  <a:rPr lang="zh-CN" altLang="zh-CN" dirty="0"/>
                  <a:t>②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③】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</a:t>
                </a:r>
                <a:r>
                  <a:rPr lang="en-US" altLang="zh-CN" dirty="0" err="1"/>
                  <a:t>sqrt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③</a:t>
                </a:r>
                <a:r>
                  <a:rPr lang="en-US" altLang="zh-CN" dirty="0"/>
                  <a:t>)=</a:t>
                </a:r>
                <a:r>
                  <a:rPr lang="zh-CN" altLang="zh-CN" dirty="0"/>
                  <a:t>④】</a:t>
                </a:r>
                <a:r>
                  <a:rPr lang="en-US" altLang="zh-CN" dirty="0"/>
                  <a:t>→</a:t>
                </a:r>
                <a:r>
                  <a:rPr lang="zh-CN" altLang="zh-CN" dirty="0"/>
                  <a:t>【④</a:t>
                </a:r>
                <a:r>
                  <a:rPr lang="en-US" altLang="zh-CN" dirty="0"/>
                  <a:t>+1=</a:t>
                </a:r>
                <a:r>
                  <a:rPr lang="zh-CN" altLang="zh-CN" dirty="0"/>
                  <a:t>⑤</a:t>
                </a:r>
                <a:r>
                  <a:rPr lang="zh-CN" altLang="zh-CN" dirty="0" smtClean="0"/>
                  <a:t>】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837" r="-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41792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6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正则表达式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）正则表达式的概念</a:t>
            </a:r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正则表达式</a:t>
            </a:r>
            <a:r>
              <a:rPr lang="zh-CN" altLang="zh-CN" b="1" dirty="0">
                <a:solidFill>
                  <a:srgbClr val="C00000"/>
                </a:solidFill>
              </a:rPr>
              <a:t>是字符串处理规则的表达式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尽管正则表达式晦涩</a:t>
            </a:r>
            <a:r>
              <a:rPr lang="zh-CN" altLang="zh-CN" dirty="0"/>
              <a:t>难懂，</a:t>
            </a:r>
            <a:r>
              <a:rPr lang="zh-CN" altLang="zh-CN" dirty="0" smtClean="0"/>
              <a:t>但它功能</a:t>
            </a:r>
            <a:r>
              <a:rPr lang="zh-CN" altLang="zh-CN" dirty="0"/>
              <a:t>强大，使用它的</a:t>
            </a:r>
            <a:r>
              <a:rPr lang="zh-CN" altLang="zh-CN" dirty="0" smtClean="0"/>
              <a:t>领域越来越</a:t>
            </a:r>
            <a:r>
              <a:rPr lang="zh-CN" altLang="zh-CN" dirty="0"/>
              <a:t>多。</a:t>
            </a:r>
          </a:p>
          <a:p>
            <a:pPr lvl="2"/>
            <a:r>
              <a:rPr lang="zh-CN" altLang="zh-CN" dirty="0" smtClean="0"/>
              <a:t>与</a:t>
            </a:r>
            <a:r>
              <a:rPr lang="zh-CN" altLang="zh-CN" dirty="0"/>
              <a:t>通配符类似，</a:t>
            </a:r>
            <a:r>
              <a:rPr lang="zh-CN" altLang="zh-CN" dirty="0" smtClean="0"/>
              <a:t>正则表达式是</a:t>
            </a:r>
            <a:r>
              <a:rPr lang="zh-CN" altLang="zh-CN" dirty="0"/>
              <a:t>用来进行文本匹配的</a:t>
            </a:r>
            <a:r>
              <a:rPr lang="zh-CN" altLang="zh-CN" dirty="0" smtClean="0"/>
              <a:t>工具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）正则表达式的功能</a:t>
            </a: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用一个</a:t>
            </a:r>
            <a:r>
              <a:rPr lang="zh-CN" altLang="en-US" dirty="0" smtClean="0">
                <a:solidFill>
                  <a:srgbClr val="C00000"/>
                </a:solidFill>
              </a:rPr>
              <a:t>“</a:t>
            </a:r>
            <a:r>
              <a:rPr lang="zh-CN" altLang="zh-CN" dirty="0" smtClean="0">
                <a:solidFill>
                  <a:srgbClr val="C00000"/>
                </a:solidFill>
              </a:rPr>
              <a:t>字符串</a:t>
            </a:r>
            <a:r>
              <a:rPr lang="zh-CN" altLang="en-US" dirty="0" smtClean="0">
                <a:solidFill>
                  <a:srgbClr val="C00000"/>
                </a:solidFill>
              </a:rPr>
              <a:t>”</a:t>
            </a:r>
            <a:r>
              <a:rPr lang="zh-CN" altLang="zh-CN" dirty="0" smtClean="0">
                <a:solidFill>
                  <a:srgbClr val="C00000"/>
                </a:solidFill>
              </a:rPr>
              <a:t>描述特征</a:t>
            </a:r>
            <a:r>
              <a:rPr lang="zh-CN" altLang="zh-CN" dirty="0">
                <a:solidFill>
                  <a:srgbClr val="C00000"/>
                </a:solidFill>
              </a:rPr>
              <a:t>，</a:t>
            </a:r>
            <a:r>
              <a:rPr lang="zh-CN" altLang="zh-CN" dirty="0" smtClean="0">
                <a:solidFill>
                  <a:srgbClr val="C00000"/>
                </a:solidFill>
              </a:rPr>
              <a:t>然后验证</a:t>
            </a:r>
            <a:r>
              <a:rPr lang="zh-CN" altLang="zh-CN" dirty="0">
                <a:solidFill>
                  <a:srgbClr val="C00000"/>
                </a:solidFill>
              </a:rPr>
              <a:t>另一</a:t>
            </a:r>
            <a:r>
              <a:rPr lang="zh-CN" altLang="zh-CN" dirty="0" smtClean="0">
                <a:solidFill>
                  <a:srgbClr val="C00000"/>
                </a:solidFill>
              </a:rPr>
              <a:t>个</a:t>
            </a:r>
            <a:r>
              <a:rPr lang="zh-CN" altLang="en-US" dirty="0" smtClean="0">
                <a:solidFill>
                  <a:srgbClr val="C00000"/>
                </a:solidFill>
              </a:rPr>
              <a:t>“</a:t>
            </a:r>
            <a:r>
              <a:rPr lang="zh-CN" altLang="zh-CN" dirty="0" smtClean="0">
                <a:solidFill>
                  <a:srgbClr val="C00000"/>
                </a:solidFill>
              </a:rPr>
              <a:t>字符串</a:t>
            </a:r>
            <a:r>
              <a:rPr lang="zh-CN" altLang="en-US" dirty="0" smtClean="0">
                <a:solidFill>
                  <a:srgbClr val="C00000"/>
                </a:solidFill>
              </a:rPr>
              <a:t>”</a:t>
            </a:r>
            <a:r>
              <a:rPr lang="zh-CN" altLang="zh-CN" dirty="0" smtClean="0">
                <a:solidFill>
                  <a:srgbClr val="C00000"/>
                </a:solidFill>
              </a:rPr>
              <a:t>是否</a:t>
            </a:r>
            <a:r>
              <a:rPr lang="zh-CN" altLang="zh-CN" dirty="0">
                <a:solidFill>
                  <a:srgbClr val="C00000"/>
                </a:solidFill>
              </a:rPr>
              <a:t>符合这个特征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主要</a:t>
            </a:r>
            <a:r>
              <a:rPr lang="zh-CN" altLang="en-US" dirty="0" smtClean="0"/>
              <a:t>功能</a:t>
            </a:r>
            <a:r>
              <a:rPr lang="zh-CN" altLang="zh-CN" dirty="0" smtClean="0"/>
              <a:t>：</a:t>
            </a:r>
            <a:endParaRPr lang="en-US" altLang="zh-CN" dirty="0"/>
          </a:p>
          <a:p>
            <a:pPr lvl="3"/>
            <a:r>
              <a:rPr lang="zh-CN" altLang="zh-CN" dirty="0"/>
              <a:t>验证字符串是否符合指定特征，如验证是否是合法的邮件地址；</a:t>
            </a:r>
            <a:endParaRPr lang="en-US" altLang="zh-CN" dirty="0"/>
          </a:p>
          <a:p>
            <a:pPr lvl="3"/>
            <a:r>
              <a:rPr lang="zh-CN" altLang="zh-CN" dirty="0"/>
              <a:t>用来从文本中查找符合指定特征的字符串；</a:t>
            </a:r>
            <a:endParaRPr lang="en-US" altLang="zh-CN" dirty="0"/>
          </a:p>
          <a:p>
            <a:pPr lvl="3"/>
            <a:r>
              <a:rPr lang="zh-CN" altLang="zh-CN" dirty="0"/>
              <a:t>替换文本中的字符串；</a:t>
            </a:r>
            <a:endParaRPr lang="en-US" altLang="zh-CN" dirty="0"/>
          </a:p>
          <a:p>
            <a:pPr lvl="3"/>
            <a:r>
              <a:rPr lang="zh-CN" altLang="zh-CN" dirty="0"/>
              <a:t>从文本中提取指定的字符串；</a:t>
            </a:r>
            <a:endParaRPr lang="en-US" altLang="zh-CN" dirty="0"/>
          </a:p>
          <a:p>
            <a:pPr lvl="3"/>
            <a:r>
              <a:rPr lang="zh-CN" altLang="zh-CN" dirty="0"/>
              <a:t>统计文本中某些字符的数量；</a:t>
            </a:r>
            <a:endParaRPr lang="en-US" altLang="zh-CN" dirty="0"/>
          </a:p>
          <a:p>
            <a:pPr lvl="3"/>
            <a:r>
              <a:rPr lang="zh-CN" altLang="zh-CN" dirty="0"/>
              <a:t>进行字符的翻译；</a:t>
            </a:r>
            <a:endParaRPr lang="en-US" altLang="zh-CN" dirty="0"/>
          </a:p>
          <a:p>
            <a:pPr lvl="3"/>
            <a:r>
              <a:rPr lang="zh-CN" altLang="zh-CN" dirty="0"/>
              <a:t>对字符串进行加密处理等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41792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2-17</a:t>
            </a:r>
            <a:r>
              <a:rPr lang="zh-CN" altLang="zh-CN" dirty="0" smtClean="0"/>
              <a:t>】表达式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bcd</a:t>
            </a:r>
            <a:r>
              <a:rPr lang="zh-CN" altLang="en-US" dirty="0" smtClean="0"/>
              <a:t>”</a:t>
            </a:r>
            <a:r>
              <a:rPr lang="zh-CN" altLang="zh-CN" dirty="0" smtClean="0"/>
              <a:t>在</a:t>
            </a:r>
            <a:r>
              <a:rPr lang="zh-CN" altLang="zh-CN" dirty="0"/>
              <a:t>匹配</a:t>
            </a:r>
            <a:r>
              <a:rPr lang="zh-CN" altLang="zh-CN" dirty="0" smtClean="0"/>
              <a:t>字符串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abcde</a:t>
            </a:r>
            <a:r>
              <a:rPr lang="zh-CN" altLang="en-US" dirty="0" smtClean="0"/>
              <a:t>”</a:t>
            </a:r>
            <a:r>
              <a:rPr lang="zh-CN" altLang="zh-CN" dirty="0" smtClean="0"/>
              <a:t>时</a:t>
            </a:r>
            <a:r>
              <a:rPr lang="zh-CN" altLang="zh-CN" dirty="0"/>
              <a:t>，匹配结果成功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720000" lvl="3" indent="0">
              <a:buNone/>
            </a:pPr>
            <a:r>
              <a:rPr lang="zh-CN" altLang="zh-CN" dirty="0" smtClean="0"/>
              <a:t>匹配</a:t>
            </a:r>
            <a:r>
              <a:rPr lang="zh-CN" altLang="zh-CN" dirty="0"/>
              <a:t>内容</a:t>
            </a:r>
            <a:r>
              <a:rPr lang="en-US" altLang="zh-CN" dirty="0" smtClean="0"/>
              <a:t>=</a:t>
            </a:r>
            <a:r>
              <a:rPr lang="zh-CN" altLang="en-US" dirty="0" smtClean="0"/>
              <a:t>“</a:t>
            </a:r>
            <a:r>
              <a:rPr lang="en-US" altLang="zh-CN" dirty="0" err="1" smtClean="0"/>
              <a:t>bcd</a:t>
            </a:r>
            <a:r>
              <a:rPr lang="zh-CN" altLang="en-US" dirty="0" smtClean="0"/>
              <a:t>”</a:t>
            </a:r>
            <a:r>
              <a:rPr lang="zh-CN" altLang="zh-CN" dirty="0" smtClean="0"/>
              <a:t>；</a:t>
            </a:r>
            <a:r>
              <a:rPr lang="zh-CN" altLang="zh-CN" dirty="0"/>
              <a:t>匹配</a:t>
            </a:r>
            <a:r>
              <a:rPr lang="zh-CN" altLang="zh-CN" dirty="0" smtClean="0"/>
              <a:t>位置开始</a:t>
            </a:r>
            <a:r>
              <a:rPr lang="zh-CN" altLang="zh-CN" dirty="0"/>
              <a:t>于</a:t>
            </a:r>
            <a:r>
              <a:rPr lang="en-US" altLang="zh-CN" dirty="0"/>
              <a:t>1</a:t>
            </a:r>
            <a:r>
              <a:rPr lang="zh-CN" altLang="zh-CN" dirty="0"/>
              <a:t>，结束</a:t>
            </a:r>
            <a:r>
              <a:rPr lang="zh-CN" altLang="zh-CN" dirty="0" smtClean="0"/>
              <a:t>于</a:t>
            </a:r>
            <a:r>
              <a:rPr lang="en-US" altLang="zh-CN" dirty="0" smtClean="0"/>
              <a:t>4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720000" lvl="3" indent="0">
              <a:buNone/>
            </a:pP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2-18</a:t>
            </a:r>
            <a:r>
              <a:rPr lang="zh-CN" altLang="zh-CN" dirty="0" smtClean="0"/>
              <a:t>】需要</a:t>
            </a:r>
            <a:r>
              <a:rPr lang="zh-CN" altLang="zh-CN" dirty="0"/>
              <a:t>删除文档中的空白行时，正则表达式为：</a:t>
            </a:r>
            <a:r>
              <a:rPr lang="en-US" altLang="zh-CN" dirty="0"/>
              <a:t>\n\s*\r</a:t>
            </a:r>
            <a:endParaRPr lang="zh-CN" altLang="zh-CN" dirty="0"/>
          </a:p>
          <a:p>
            <a:pPr marL="720000" lvl="3" indent="0">
              <a:buNone/>
            </a:pPr>
            <a:r>
              <a:rPr lang="zh-CN" altLang="zh-CN" dirty="0" smtClean="0"/>
              <a:t>“</a:t>
            </a:r>
            <a:r>
              <a:rPr lang="en-US" altLang="zh-CN" dirty="0"/>
              <a:t>\</a:t>
            </a:r>
            <a:r>
              <a:rPr lang="zh-CN" altLang="zh-CN" dirty="0"/>
              <a:t>”是转义字符，“</a:t>
            </a:r>
            <a:r>
              <a:rPr lang="en-US" altLang="zh-CN" dirty="0"/>
              <a:t>\n</a:t>
            </a:r>
            <a:r>
              <a:rPr lang="zh-CN" altLang="zh-CN" dirty="0"/>
              <a:t>”表示匹配一个换行符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720000" lvl="3" indent="0">
              <a:buNone/>
            </a:pPr>
            <a:r>
              <a:rPr lang="zh-CN" altLang="zh-CN" dirty="0" smtClean="0"/>
              <a:t>“</a:t>
            </a:r>
            <a:r>
              <a:rPr lang="en-US" altLang="zh-CN" dirty="0"/>
              <a:t>\s</a:t>
            </a:r>
            <a:r>
              <a:rPr lang="zh-CN" altLang="zh-CN" dirty="0"/>
              <a:t>”表示匹配任何空白字符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720000" lvl="3" indent="0">
              <a:buNone/>
            </a:pPr>
            <a:r>
              <a:rPr lang="zh-CN" altLang="zh-CN" dirty="0" smtClean="0"/>
              <a:t>“</a:t>
            </a:r>
            <a:r>
              <a:rPr lang="en-US" altLang="zh-CN" dirty="0"/>
              <a:t>*</a:t>
            </a:r>
            <a:r>
              <a:rPr lang="zh-CN" altLang="zh-CN" dirty="0"/>
              <a:t>”表示匹配前面的子表达式</a:t>
            </a:r>
            <a:r>
              <a:rPr lang="en-US" altLang="zh-CN" dirty="0"/>
              <a:t>0</a:t>
            </a:r>
            <a:r>
              <a:rPr lang="zh-CN" altLang="zh-CN" dirty="0"/>
              <a:t>～多次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720000" lvl="3" indent="0">
              <a:buNone/>
            </a:pPr>
            <a:r>
              <a:rPr lang="zh-CN" altLang="zh-CN" dirty="0" smtClean="0"/>
              <a:t>“</a:t>
            </a:r>
            <a:r>
              <a:rPr lang="en-US" altLang="zh-CN" dirty="0"/>
              <a:t>\r</a:t>
            </a:r>
            <a:r>
              <a:rPr lang="zh-CN" altLang="zh-CN" dirty="0"/>
              <a:t>”表示匹配一个回车符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720000" lvl="3" indent="0">
              <a:buNone/>
            </a:pPr>
            <a:endParaRPr lang="en-US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）程序语言对正则表达式的支持</a:t>
            </a:r>
          </a:p>
          <a:p>
            <a:pPr lvl="2"/>
            <a:r>
              <a:rPr lang="zh-CN" altLang="zh-CN" dirty="0" smtClean="0"/>
              <a:t>不是</a:t>
            </a:r>
            <a:r>
              <a:rPr lang="zh-CN" altLang="zh-CN" dirty="0"/>
              <a:t>每一种语言都侧重于处理文本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例如</a:t>
            </a:r>
            <a:r>
              <a:rPr lang="zh-CN" altLang="zh-CN" dirty="0"/>
              <a:t>，</a:t>
            </a:r>
            <a:r>
              <a:rPr lang="en-US" altLang="zh-CN" dirty="0" smtClean="0"/>
              <a:t>R</a:t>
            </a:r>
            <a:r>
              <a:rPr lang="zh-CN" altLang="zh-CN" dirty="0" smtClean="0"/>
              <a:t>是</a:t>
            </a:r>
            <a:r>
              <a:rPr lang="zh-CN" altLang="zh-CN" dirty="0"/>
              <a:t>统计语言，处理文本不是它的强项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例如，</a:t>
            </a:r>
            <a:r>
              <a:rPr lang="en-US" altLang="zh-CN" dirty="0" smtClean="0"/>
              <a:t>PHP</a:t>
            </a:r>
            <a:r>
              <a:rPr lang="zh-CN" altLang="zh-CN" dirty="0"/>
              <a:t>、</a:t>
            </a:r>
            <a:r>
              <a:rPr lang="en-US" altLang="zh-CN" dirty="0"/>
              <a:t>Python</a:t>
            </a:r>
            <a:r>
              <a:rPr lang="zh-CN" altLang="zh-CN" dirty="0" smtClean="0"/>
              <a:t>等</a:t>
            </a:r>
            <a:r>
              <a:rPr lang="zh-CN" altLang="en-US" dirty="0" smtClean="0"/>
              <a:t>程序</a:t>
            </a:r>
            <a:r>
              <a:rPr lang="zh-CN" altLang="zh-CN" dirty="0" smtClean="0"/>
              <a:t>语言处理文本的</a:t>
            </a:r>
            <a:r>
              <a:rPr lang="zh-CN" altLang="zh-CN" dirty="0"/>
              <a:t>功能很</a:t>
            </a:r>
            <a:r>
              <a:rPr lang="zh-CN" altLang="zh-CN" dirty="0" smtClean="0"/>
              <a:t>强大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例如，</a:t>
            </a:r>
            <a:r>
              <a:rPr lang="en-US" altLang="zh-CN" dirty="0" smtClean="0"/>
              <a:t>C/C</a:t>
            </a:r>
            <a:r>
              <a:rPr lang="en-US" altLang="zh-CN" dirty="0"/>
              <a:t>++</a:t>
            </a:r>
            <a:r>
              <a:rPr lang="zh-CN" altLang="zh-CN" dirty="0"/>
              <a:t>程序语言不支持正则表达式，但是</a:t>
            </a:r>
            <a:r>
              <a:rPr lang="zh-CN" altLang="zh-CN" dirty="0" smtClean="0"/>
              <a:t>可通过其他</a:t>
            </a:r>
            <a:r>
              <a:rPr lang="zh-CN" altLang="zh-CN" dirty="0"/>
              <a:t>函数</a:t>
            </a:r>
            <a:r>
              <a:rPr lang="zh-CN" altLang="zh-CN" dirty="0" smtClean="0"/>
              <a:t>库程序</a:t>
            </a:r>
            <a:r>
              <a:rPr lang="zh-CN" altLang="en-US" dirty="0" smtClean="0"/>
              <a:t>达到</a:t>
            </a:r>
            <a:r>
              <a:rPr lang="zh-CN" altLang="zh-CN" dirty="0" smtClean="0"/>
              <a:t>这</a:t>
            </a:r>
            <a:r>
              <a:rPr lang="zh-CN" altLang="zh-CN" dirty="0"/>
              <a:t>一功能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23365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）正则表达式的简单案例</a:t>
            </a:r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2-19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写出</a:t>
            </a:r>
            <a:r>
              <a:rPr lang="zh-CN" altLang="zh-CN" dirty="0" smtClean="0"/>
              <a:t>验证</a:t>
            </a:r>
            <a:r>
              <a:rPr lang="zh-CN" altLang="zh-CN" dirty="0"/>
              <a:t>用户名和密码的</a:t>
            </a:r>
            <a:r>
              <a:rPr lang="zh-CN" altLang="zh-CN" dirty="0" smtClean="0"/>
              <a:t>正则表达式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正则表达式为：</a:t>
            </a:r>
            <a:r>
              <a:rPr lang="en-US" altLang="zh-CN" dirty="0" smtClean="0"/>
              <a:t>^[</a:t>
            </a:r>
            <a:r>
              <a:rPr lang="en-US" altLang="zh-CN" dirty="0"/>
              <a:t>a-</a:t>
            </a:r>
            <a:r>
              <a:rPr lang="en-US" altLang="zh-CN" dirty="0" err="1"/>
              <a:t>zA</a:t>
            </a:r>
            <a:r>
              <a:rPr lang="en-US" altLang="zh-CN" dirty="0"/>
              <a:t>-Z][a-zA-Z0-9_]{6,15}$</a:t>
            </a:r>
            <a:endParaRPr lang="zh-CN" altLang="zh-CN" dirty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 smtClean="0"/>
              <a:t>^</a:t>
            </a:r>
            <a:r>
              <a:rPr lang="zh-CN" altLang="zh-CN" dirty="0"/>
              <a:t>”表示文本匹配开始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/>
              <a:t>[]</a:t>
            </a:r>
            <a:r>
              <a:rPr lang="zh-CN" altLang="zh-CN" dirty="0"/>
              <a:t>”表示选择方括号中任意一个字符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/>
              <a:t>[a-</a:t>
            </a:r>
            <a:r>
              <a:rPr lang="en-US" altLang="zh-CN" dirty="0" err="1"/>
              <a:t>zA</a:t>
            </a:r>
            <a:r>
              <a:rPr lang="en-US" altLang="zh-CN" dirty="0"/>
              <a:t>-Z][a-zA-Z0-9_]</a:t>
            </a:r>
            <a:r>
              <a:rPr lang="zh-CN" altLang="zh-CN" dirty="0"/>
              <a:t>”表示用户名和密码中的字符可以为：大小写英文字母、数字或下划线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/>
              <a:t>{6,15}</a:t>
            </a:r>
            <a:r>
              <a:rPr lang="zh-CN" altLang="zh-CN" dirty="0"/>
              <a:t>”表示用户名和密码允许</a:t>
            </a:r>
            <a:r>
              <a:rPr lang="en-US" altLang="zh-CN" dirty="0"/>
              <a:t>6</a:t>
            </a:r>
            <a:r>
              <a:rPr lang="zh-CN" altLang="zh-CN" dirty="0"/>
              <a:t>～</a:t>
            </a:r>
            <a:r>
              <a:rPr lang="en-US" altLang="zh-CN" dirty="0"/>
              <a:t>15</a:t>
            </a:r>
            <a:r>
              <a:rPr lang="zh-CN" altLang="zh-CN" dirty="0"/>
              <a:t>个字符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“</a:t>
            </a:r>
            <a:r>
              <a:rPr lang="en-US" altLang="zh-CN" dirty="0"/>
              <a:t>$</a:t>
            </a:r>
            <a:r>
              <a:rPr lang="zh-CN" altLang="zh-CN" dirty="0"/>
              <a:t>”表示文本匹配结束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41792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2.2.3  </a:t>
            </a:r>
            <a:r>
              <a:rPr lang="zh-CN" altLang="en-US" smtClean="0"/>
              <a:t>算术表达式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】PHP</a:t>
            </a:r>
            <a:r>
              <a:rPr lang="zh-CN" altLang="en-US" dirty="0" smtClean="0"/>
              <a:t>语言正则表达式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9859"/>
            <a:ext cx="12192000" cy="55128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88119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/>
              <a:t>三</a:t>
            </a:r>
            <a:r>
              <a:rPr lang="zh-CN" altLang="zh-CN" smtClean="0"/>
              <a:t>种基本</a:t>
            </a:r>
            <a:r>
              <a:rPr lang="zh-CN" altLang="en-US" smtClean="0"/>
              <a:t>程序</a:t>
            </a:r>
            <a:r>
              <a:rPr lang="zh-CN" altLang="zh-CN" smtClean="0"/>
              <a:t>结构：</a:t>
            </a:r>
            <a:r>
              <a:rPr lang="zh-CN" altLang="zh-CN" b="1" dirty="0" smtClean="0">
                <a:solidFill>
                  <a:srgbClr val="C00000"/>
                </a:solidFill>
              </a:rPr>
              <a:t>顺序</a:t>
            </a:r>
            <a:r>
              <a:rPr lang="zh-CN" altLang="zh-CN" b="1" dirty="0">
                <a:solidFill>
                  <a:srgbClr val="C00000"/>
                </a:solidFill>
              </a:rPr>
              <a:t>、选择、</a:t>
            </a:r>
            <a:r>
              <a:rPr lang="zh-CN" altLang="zh-CN" b="1" dirty="0" smtClean="0">
                <a:solidFill>
                  <a:srgbClr val="C00000"/>
                </a:solidFill>
              </a:rPr>
              <a:t>循环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sz="1000" dirty="0" smtClean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顺序结构</a:t>
            </a:r>
            <a:endParaRPr lang="zh-CN" altLang="zh-CN" dirty="0" smtClean="0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执行</a:t>
            </a:r>
            <a:r>
              <a:rPr lang="zh-CN" altLang="zh-CN" dirty="0" smtClean="0"/>
              <a:t>完第</a:t>
            </a:r>
            <a:r>
              <a:rPr lang="en-US" altLang="zh-CN" dirty="0" smtClean="0"/>
              <a:t>1</a:t>
            </a:r>
            <a:r>
              <a:rPr lang="zh-CN" altLang="zh-CN" dirty="0" smtClean="0"/>
              <a:t>条语句后，接着执行第</a:t>
            </a:r>
            <a:r>
              <a:rPr lang="en-US" altLang="zh-CN" dirty="0" smtClean="0"/>
              <a:t>2</a:t>
            </a:r>
            <a:r>
              <a:rPr lang="zh-CN" altLang="zh-CN" dirty="0" smtClean="0"/>
              <a:t>条语句，直到所有语句执行完成。</a:t>
            </a:r>
            <a:endParaRPr lang="en-US" altLang="zh-CN" dirty="0" smtClean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97" y="2638671"/>
            <a:ext cx="1660292" cy="333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430" y="2439824"/>
            <a:ext cx="6612556" cy="44181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88119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第一</a:t>
            </a:r>
            <a:r>
              <a:rPr lang="zh-CN" altLang="en-US" dirty="0"/>
              <a:t>个高级程序设计语言</a:t>
            </a:r>
            <a:r>
              <a:rPr lang="en-US" altLang="zh-CN" dirty="0" smtClean="0"/>
              <a:t>FORTRAN</a:t>
            </a:r>
            <a:r>
              <a:rPr lang="zh-CN" altLang="en-US" dirty="0" smtClean="0"/>
              <a:t>开发团队。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84275"/>
            <a:ext cx="10059796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31133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选择</a:t>
            </a:r>
            <a:r>
              <a:rPr lang="zh-CN" altLang="zh-CN" b="1" dirty="0"/>
              <a:t>结构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）选择结构的形式</a:t>
            </a:r>
          </a:p>
          <a:p>
            <a:pPr lvl="2"/>
            <a:r>
              <a:rPr lang="zh-CN" altLang="zh-CN" dirty="0"/>
              <a:t>选择结构是</a:t>
            </a:r>
            <a:r>
              <a:rPr lang="zh-CN" altLang="zh-CN" dirty="0">
                <a:solidFill>
                  <a:srgbClr val="C00000"/>
                </a:solidFill>
              </a:rPr>
              <a:t>判断某个条件是否成立</a:t>
            </a:r>
            <a:r>
              <a:rPr lang="zh-CN" altLang="zh-CN" dirty="0"/>
              <a:t>，然后选择程序中的某些语句执行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选择结构用</a:t>
            </a:r>
            <a:r>
              <a:rPr lang="zh-CN" altLang="zh-CN" dirty="0"/>
              <a:t>菱形框</a:t>
            </a:r>
            <a:r>
              <a:rPr lang="zh-CN" altLang="zh-CN" dirty="0" smtClean="0"/>
              <a:t>表示判断</a:t>
            </a:r>
            <a:r>
              <a:rPr lang="zh-CN" altLang="zh-CN" dirty="0"/>
              <a:t>条件，</a:t>
            </a:r>
            <a:r>
              <a:rPr lang="zh-CN" altLang="zh-CN" dirty="0" smtClean="0"/>
              <a:t>根据条件</a:t>
            </a:r>
            <a:r>
              <a:rPr lang="zh-CN" altLang="zh-CN" dirty="0"/>
              <a:t>是否</a:t>
            </a:r>
            <a:r>
              <a:rPr lang="zh-CN" altLang="zh-CN" dirty="0" smtClean="0"/>
              <a:t>成立选择执行流向。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 smtClean="0"/>
              <a:t>选择结构规则</a:t>
            </a:r>
            <a:r>
              <a:rPr lang="zh-CN" altLang="zh-CN" dirty="0"/>
              <a:t>：</a:t>
            </a:r>
          </a:p>
          <a:p>
            <a:pPr lvl="3"/>
            <a:r>
              <a:rPr lang="zh-CN" altLang="zh-CN" dirty="0" smtClean="0"/>
              <a:t>只能</a:t>
            </a:r>
            <a:r>
              <a:rPr lang="zh-CN" altLang="zh-CN" dirty="0"/>
              <a:t>执行一个方向的语句，不能既执行</a:t>
            </a:r>
            <a:r>
              <a:rPr lang="en-US" altLang="zh-CN" dirty="0"/>
              <a:t>A</a:t>
            </a:r>
            <a:r>
              <a:rPr lang="zh-CN" altLang="zh-CN" dirty="0"/>
              <a:t>语句又执行</a:t>
            </a:r>
            <a:r>
              <a:rPr lang="en-US" altLang="zh-CN" dirty="0"/>
              <a:t>B</a:t>
            </a:r>
            <a:r>
              <a:rPr lang="zh-CN" altLang="zh-CN" dirty="0"/>
              <a:t>语句；</a:t>
            </a:r>
          </a:p>
          <a:p>
            <a:pPr lvl="3"/>
            <a:r>
              <a:rPr lang="en-US" altLang="zh-CN" dirty="0"/>
              <a:t>A</a:t>
            </a:r>
            <a:r>
              <a:rPr lang="zh-CN" altLang="zh-CN" dirty="0"/>
              <a:t>或</a:t>
            </a:r>
            <a:r>
              <a:rPr lang="en-US" altLang="zh-CN" dirty="0"/>
              <a:t>B</a:t>
            </a:r>
            <a:r>
              <a:rPr lang="zh-CN" altLang="zh-CN" dirty="0"/>
              <a:t>可以有一</a:t>
            </a:r>
            <a:r>
              <a:rPr lang="zh-CN" altLang="zh-CN" dirty="0" smtClean="0"/>
              <a:t>个</a:t>
            </a:r>
            <a:r>
              <a:rPr lang="zh-CN" altLang="en-US" dirty="0" smtClean="0"/>
              <a:t>为</a:t>
            </a:r>
            <a:r>
              <a:rPr lang="zh-CN" altLang="zh-CN" dirty="0" smtClean="0"/>
              <a:t>空，</a:t>
            </a:r>
            <a:r>
              <a:rPr lang="zh-CN" altLang="zh-CN" dirty="0"/>
              <a:t>即不执行任何</a:t>
            </a:r>
            <a:r>
              <a:rPr lang="zh-CN" altLang="zh-CN" dirty="0" smtClean="0"/>
              <a:t>操作；</a:t>
            </a:r>
            <a:endParaRPr lang="zh-CN" altLang="zh-CN" dirty="0"/>
          </a:p>
          <a:p>
            <a:pPr lvl="3"/>
            <a:r>
              <a:rPr lang="zh-CN" altLang="zh-CN" dirty="0"/>
              <a:t>无论执行哪一个方向，执行完</a:t>
            </a:r>
            <a:r>
              <a:rPr lang="en-US" altLang="zh-CN" dirty="0"/>
              <a:t>A</a:t>
            </a:r>
            <a:r>
              <a:rPr lang="zh-CN" altLang="zh-CN" dirty="0"/>
              <a:t>或</a:t>
            </a:r>
            <a:r>
              <a:rPr lang="en-US" altLang="zh-CN" dirty="0"/>
              <a:t>B</a:t>
            </a:r>
            <a:r>
              <a:rPr lang="zh-CN" altLang="zh-CN" dirty="0"/>
              <a:t>语句后，都</a:t>
            </a:r>
            <a:r>
              <a:rPr lang="zh-CN" altLang="zh-CN" dirty="0" smtClean="0"/>
              <a:t>必须脱离</a:t>
            </a:r>
            <a:r>
              <a:rPr lang="zh-CN" altLang="zh-CN" dirty="0"/>
              <a:t>选择结构。</a:t>
            </a:r>
          </a:p>
          <a:p>
            <a:pPr lvl="3"/>
            <a:endParaRPr lang="en-US" altLang="zh-CN" dirty="0" smtClean="0"/>
          </a:p>
          <a:p>
            <a:pPr lvl="2"/>
            <a:r>
              <a:rPr lang="zh-CN" altLang="zh-CN" dirty="0" smtClean="0"/>
              <a:t>选择</a:t>
            </a:r>
            <a:r>
              <a:rPr lang="zh-CN" altLang="zh-CN" dirty="0"/>
              <a:t>结构一般通过</a:t>
            </a:r>
            <a:r>
              <a:rPr lang="en-US" altLang="zh-CN" b="1" dirty="0">
                <a:solidFill>
                  <a:srgbClr val="C00000"/>
                </a:solidFill>
              </a:rPr>
              <a:t>if-then</a:t>
            </a:r>
            <a:r>
              <a:rPr lang="zh-CN" altLang="zh-CN" dirty="0"/>
              <a:t>和</a:t>
            </a:r>
            <a:r>
              <a:rPr lang="en-US" altLang="zh-CN" b="1" dirty="0" smtClean="0">
                <a:solidFill>
                  <a:srgbClr val="C00000"/>
                </a:solidFill>
              </a:rPr>
              <a:t>select-case</a:t>
            </a:r>
            <a:r>
              <a:rPr lang="zh-CN" altLang="zh-CN" dirty="0" smtClean="0"/>
              <a:t>语句实现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 </a:t>
            </a:r>
            <a:r>
              <a:rPr lang="en-US" altLang="zh-CN" smtClean="0"/>
              <a:t>if-then-else</a:t>
            </a:r>
            <a:r>
              <a:rPr lang="zh-CN" altLang="zh-CN" smtClean="0"/>
              <a:t>结构和</a:t>
            </a:r>
            <a:r>
              <a:rPr lang="en-US" altLang="zh-CN" smtClean="0"/>
              <a:t>if-then</a:t>
            </a:r>
            <a:r>
              <a:rPr lang="zh-CN" altLang="zh-CN" smtClean="0"/>
              <a:t>结构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61" y="1131629"/>
            <a:ext cx="10206517" cy="45833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多级</a:t>
            </a:r>
            <a:r>
              <a:rPr lang="en-US" altLang="zh-CN" dirty="0" smtClean="0"/>
              <a:t>if-then</a:t>
            </a:r>
            <a:r>
              <a:rPr lang="zh-CN" altLang="zh-CN" dirty="0" smtClean="0"/>
              <a:t>结构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981" y="1164413"/>
            <a:ext cx="7480669" cy="5710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59147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en-US" altLang="zh-CN"/>
              <a:t>IF</a:t>
            </a:r>
            <a:r>
              <a:rPr lang="zh-CN" altLang="zh-CN"/>
              <a:t>条件语句</a:t>
            </a:r>
          </a:p>
          <a:p>
            <a:pPr lvl="2"/>
            <a:r>
              <a:rPr lang="en-US" altLang="zh-CN" smtClean="0"/>
              <a:t>if</a:t>
            </a:r>
            <a:r>
              <a:rPr lang="zh-CN" altLang="zh-CN" smtClean="0"/>
              <a:t>语句</a:t>
            </a:r>
            <a:r>
              <a:rPr lang="zh-CN" altLang="zh-CN"/>
              <a:t>的基本</a:t>
            </a:r>
            <a:r>
              <a:rPr lang="zh-CN" altLang="zh-CN" smtClean="0"/>
              <a:t>格式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en-US" altLang="zh-CN" smtClean="0"/>
              <a:t>C</a:t>
            </a:r>
            <a:r>
              <a:rPr lang="zh-CN" altLang="en-US"/>
              <a:t>语言中，</a:t>
            </a:r>
            <a:r>
              <a:rPr lang="en-US" altLang="zh-CN"/>
              <a:t>if</a:t>
            </a:r>
            <a:r>
              <a:rPr lang="zh-CN" altLang="en-US"/>
              <a:t>语句以</a:t>
            </a:r>
            <a:r>
              <a:rPr lang="zh-CN" altLang="en-US" smtClean="0"/>
              <a:t>分号；作为</a:t>
            </a:r>
            <a:r>
              <a:rPr lang="zh-CN" altLang="en-US"/>
              <a:t>结束符</a:t>
            </a:r>
            <a:r>
              <a:rPr lang="zh-CN" altLang="en-US" smtClean="0"/>
              <a:t>；</a:t>
            </a:r>
            <a:r>
              <a:rPr lang="en-US" altLang="zh-CN" smtClean="0"/>
              <a:t>VB</a:t>
            </a:r>
            <a:r>
              <a:rPr lang="zh-CN" altLang="en-US" smtClean="0"/>
              <a:t>语言</a:t>
            </a:r>
            <a:r>
              <a:rPr lang="zh-CN" altLang="en-US"/>
              <a:t>以</a:t>
            </a:r>
            <a:r>
              <a:rPr lang="en-US" altLang="zh-CN"/>
              <a:t>end if</a:t>
            </a:r>
            <a:r>
              <a:rPr lang="zh-CN" altLang="en-US"/>
              <a:t>作为结束符。</a:t>
            </a:r>
          </a:p>
          <a:p>
            <a:pPr lvl="2"/>
            <a:r>
              <a:rPr lang="en-US" altLang="zh-CN"/>
              <a:t>if</a:t>
            </a:r>
            <a:r>
              <a:rPr lang="zh-CN" altLang="en-US"/>
              <a:t>语句执行</a:t>
            </a:r>
            <a:r>
              <a:rPr lang="zh-CN" altLang="en-US" smtClean="0"/>
              <a:t>过程：条件</a:t>
            </a:r>
            <a:r>
              <a:rPr lang="zh-CN" altLang="en-US"/>
              <a:t>成立时，执行</a:t>
            </a:r>
            <a:r>
              <a:rPr lang="en-US" altLang="zh-CN" smtClean="0"/>
              <a:t>t&lt;</a:t>
            </a:r>
            <a:r>
              <a:rPr lang="zh-CN" altLang="en-US"/>
              <a:t>语句组</a:t>
            </a:r>
            <a:r>
              <a:rPr lang="en-US" altLang="zh-CN"/>
              <a:t>1&gt;</a:t>
            </a:r>
            <a:r>
              <a:rPr lang="zh-CN" altLang="en-US"/>
              <a:t>，否则执行</a:t>
            </a:r>
            <a:r>
              <a:rPr lang="en-US" altLang="zh-CN"/>
              <a:t>&lt;</a:t>
            </a:r>
            <a:r>
              <a:rPr lang="zh-CN" altLang="en-US"/>
              <a:t>语句组</a:t>
            </a:r>
            <a:r>
              <a:rPr lang="en-US" altLang="zh-CN"/>
              <a:t>2&gt;</a:t>
            </a:r>
            <a:r>
              <a:rPr lang="zh-CN" altLang="en-US"/>
              <a:t>。</a:t>
            </a:r>
          </a:p>
          <a:p>
            <a:pPr lvl="2"/>
            <a:r>
              <a:rPr lang="zh-CN" altLang="en-US" smtClean="0"/>
              <a:t>有时可省略</a:t>
            </a:r>
            <a:r>
              <a:rPr lang="en-US" altLang="zh-CN"/>
              <a:t>else</a:t>
            </a:r>
            <a:r>
              <a:rPr lang="zh-CN" altLang="en-US"/>
              <a:t>和</a:t>
            </a:r>
            <a:r>
              <a:rPr lang="en-US" altLang="zh-CN"/>
              <a:t>&lt;</a:t>
            </a:r>
            <a:r>
              <a:rPr lang="zh-CN" altLang="en-US"/>
              <a:t>语句组</a:t>
            </a:r>
            <a:r>
              <a:rPr lang="en-US" altLang="zh-CN"/>
              <a:t>2&gt;</a:t>
            </a:r>
            <a:r>
              <a:rPr lang="zh-CN" altLang="en-US" smtClean="0"/>
              <a:t>，当</a:t>
            </a:r>
            <a:r>
              <a:rPr lang="en-US" altLang="zh-CN"/>
              <a:t>&lt;</a:t>
            </a:r>
            <a:r>
              <a:rPr lang="zh-CN" altLang="en-US"/>
              <a:t>条件</a:t>
            </a:r>
            <a:r>
              <a:rPr lang="en-US" altLang="zh-CN"/>
              <a:t>&gt;</a:t>
            </a:r>
            <a:r>
              <a:rPr lang="zh-CN" altLang="en-US"/>
              <a:t>成立时，</a:t>
            </a:r>
            <a:r>
              <a:rPr lang="zh-CN" altLang="en-US" smtClean="0"/>
              <a:t>执行</a:t>
            </a:r>
            <a:r>
              <a:rPr lang="en-US" altLang="zh-CN" smtClean="0"/>
              <a:t>&lt;</a:t>
            </a:r>
            <a:r>
              <a:rPr lang="zh-CN" altLang="en-US"/>
              <a:t>语句组</a:t>
            </a:r>
            <a:r>
              <a:rPr lang="en-US" altLang="zh-CN"/>
              <a:t>1&gt;</a:t>
            </a:r>
            <a:r>
              <a:rPr lang="zh-CN" altLang="en-US"/>
              <a:t>，否则</a:t>
            </a:r>
            <a:r>
              <a:rPr lang="zh-CN" altLang="en-US" smtClean="0"/>
              <a:t>退出。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7297600"/>
              </p:ext>
            </p:extLst>
          </p:nvPr>
        </p:nvGraphicFramePr>
        <p:xfrm>
          <a:off x="1032539" y="1602168"/>
          <a:ext cx="98339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5769935"/>
              </a:tblGrid>
              <a:tr h="370840">
                <a:tc>
                  <a:txBody>
                    <a:bodyPr/>
                    <a:lstStyle/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C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语句格式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then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语句组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1&gt;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语句组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2&gt;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  <a:p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 VB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语句格式（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VB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注释符）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 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then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语句组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1&gt;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&lt;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语句组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2&gt;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 if</a:t>
                      </a:r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2-21</a:t>
            </a:r>
            <a:r>
              <a:rPr lang="zh-CN" altLang="zh-CN" dirty="0" smtClean="0"/>
              <a:t>】某</a:t>
            </a:r>
            <a:r>
              <a:rPr lang="zh-CN" altLang="zh-CN" dirty="0"/>
              <a:t>超市购物优惠规定</a:t>
            </a:r>
            <a:r>
              <a:rPr lang="zh-CN" altLang="zh-CN" dirty="0" smtClean="0"/>
              <a:t>：购物不</a:t>
            </a:r>
            <a:r>
              <a:rPr lang="zh-CN" altLang="zh-CN" dirty="0"/>
              <a:t>超过</a:t>
            </a:r>
            <a:r>
              <a:rPr lang="en-US" altLang="zh-CN" dirty="0"/>
              <a:t>100</a:t>
            </a:r>
            <a:r>
              <a:rPr lang="zh-CN" altLang="zh-CN" dirty="0"/>
              <a:t>元时，按</a:t>
            </a:r>
            <a:r>
              <a:rPr lang="en-US" altLang="zh-CN" dirty="0"/>
              <a:t>9</a:t>
            </a:r>
            <a:r>
              <a:rPr lang="zh-CN" altLang="zh-CN" dirty="0"/>
              <a:t>折</a:t>
            </a:r>
            <a:r>
              <a:rPr lang="zh-CN" altLang="zh-CN" dirty="0" smtClean="0"/>
              <a:t>付款</a:t>
            </a:r>
            <a:r>
              <a:rPr lang="zh-CN" altLang="en-US" dirty="0" smtClean="0"/>
              <a:t>；</a:t>
            </a:r>
            <a:r>
              <a:rPr lang="zh-CN" altLang="zh-CN" dirty="0" smtClean="0"/>
              <a:t>超过</a:t>
            </a:r>
            <a:r>
              <a:rPr lang="en-US" altLang="zh-CN" dirty="0"/>
              <a:t>100</a:t>
            </a:r>
            <a:r>
              <a:rPr lang="zh-CN" altLang="zh-CN" dirty="0" smtClean="0"/>
              <a:t>元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zh-CN" altLang="zh-CN" dirty="0"/>
              <a:t>超过部分按</a:t>
            </a:r>
            <a:r>
              <a:rPr lang="en-US" altLang="zh-CN" dirty="0"/>
              <a:t>7</a:t>
            </a:r>
            <a:r>
              <a:rPr lang="zh-CN" altLang="zh-CN" dirty="0"/>
              <a:t>折收费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2"/>
            <a:r>
              <a:rPr lang="zh-CN" altLang="zh-CN" dirty="0"/>
              <a:t>算法如下：</a:t>
            </a:r>
          </a:p>
          <a:p>
            <a:pPr lvl="3"/>
            <a:r>
              <a:rPr lang="zh-CN" altLang="zh-CN" dirty="0"/>
              <a:t>输入一个数给浮点型变量</a:t>
            </a:r>
            <a:r>
              <a:rPr lang="en-US" altLang="zh-CN" dirty="0"/>
              <a:t>w</a:t>
            </a:r>
            <a:r>
              <a:rPr lang="zh-CN" altLang="zh-CN" dirty="0"/>
              <a:t>；</a:t>
            </a:r>
          </a:p>
          <a:p>
            <a:pPr lvl="3"/>
            <a:r>
              <a:rPr lang="zh-CN" altLang="zh-CN" dirty="0"/>
              <a:t>判断</a:t>
            </a:r>
            <a:r>
              <a:rPr lang="en-US" altLang="zh-CN" dirty="0"/>
              <a:t>w</a:t>
            </a:r>
            <a:r>
              <a:rPr lang="zh-CN" altLang="zh-CN" dirty="0"/>
              <a:t>如果小于</a:t>
            </a:r>
            <a:r>
              <a:rPr lang="en-US" altLang="zh-CN" dirty="0"/>
              <a:t>100</a:t>
            </a:r>
            <a:r>
              <a:rPr lang="zh-CN" altLang="zh-CN" dirty="0"/>
              <a:t>，则</a:t>
            </a:r>
            <a:r>
              <a:rPr lang="en-US" altLang="zh-CN" dirty="0"/>
              <a:t>x=0.9*w</a:t>
            </a:r>
            <a:r>
              <a:rPr lang="zh-CN" altLang="zh-CN" dirty="0"/>
              <a:t>；否则</a:t>
            </a:r>
            <a:r>
              <a:rPr lang="en-US" altLang="zh-CN" dirty="0"/>
              <a:t>x=0.9*w+0.7*(w-100)</a:t>
            </a:r>
            <a:r>
              <a:rPr lang="zh-CN" altLang="zh-CN" dirty="0"/>
              <a:t>；</a:t>
            </a:r>
          </a:p>
          <a:p>
            <a:pPr lvl="3"/>
            <a:r>
              <a:rPr lang="zh-CN" altLang="zh-CN" dirty="0"/>
              <a:t>输出</a:t>
            </a:r>
            <a:r>
              <a:rPr lang="en-US" altLang="zh-CN" dirty="0"/>
              <a:t>x</a:t>
            </a:r>
            <a:r>
              <a:rPr lang="zh-CN" altLang="zh-CN" dirty="0"/>
              <a:t>的值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endParaRPr lang="zh-CN" altLang="zh-CN" dirty="0"/>
          </a:p>
          <a:p>
            <a:pPr lvl="2"/>
            <a:r>
              <a:rPr lang="en-US" altLang="zh-CN" dirty="0" smtClean="0"/>
              <a:t>C</a:t>
            </a:r>
            <a:r>
              <a:rPr lang="zh-CN" altLang="zh-CN" dirty="0" smtClean="0"/>
              <a:t>程序代码如下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74509520"/>
              </p:ext>
            </p:extLst>
          </p:nvPr>
        </p:nvGraphicFramePr>
        <p:xfrm>
          <a:off x="1128232" y="3335274"/>
          <a:ext cx="10450624" cy="235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75"/>
                <a:gridCol w="4384800"/>
                <a:gridCol w="5273749"/>
              </a:tblGrid>
              <a:tr h="2353145">
                <a:tc>
                  <a:txBody>
                    <a:bodyPr/>
                    <a:lstStyle/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 &lt;stdio.h&gt;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main()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   float w, x;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printf ("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请输入购物金额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n");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scanf("%f", &amp;w);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if  (w&lt;=100)  x=0.9*w;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else  x=0.9*100+0.7*(w-100);</a:t>
                      </a:r>
                    </a:p>
                    <a:p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printf("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应付款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%10.2</a:t>
                      </a:r>
                      <a:r>
                        <a:rPr lang="arn-CL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f\n", x);   }</a:t>
                      </a:r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头文件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主函数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声明变量为浮点型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显示提示信息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读取输入变量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如果金额小于等于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，则按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折计算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否则超过部分按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折计算，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为选择结束符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显示应付款，第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列开始，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位小数 *</a:t>
                      </a:r>
                      <a:r>
                        <a:rPr lang="en-US" altLang="zh-CN" b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37955"/>
            <a:ext cx="11648263" cy="5996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循环</a:t>
            </a:r>
            <a:r>
              <a:rPr lang="zh-CN" altLang="zh-CN" b="1" dirty="0"/>
              <a:t>结构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循环</a:t>
            </a:r>
            <a:r>
              <a:rPr lang="zh-CN" altLang="zh-CN" dirty="0"/>
              <a:t>结构是重复执行</a:t>
            </a:r>
            <a:r>
              <a:rPr lang="zh-CN" altLang="zh-CN" dirty="0" smtClean="0"/>
              <a:t>一些语句</a:t>
            </a:r>
            <a:r>
              <a:rPr lang="zh-CN" altLang="zh-CN" dirty="0"/>
              <a:t>，直到满足某个条件为止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循环结构类型</a:t>
            </a:r>
            <a:r>
              <a:rPr lang="zh-CN" altLang="zh-CN" dirty="0"/>
              <a:t>：当型</a:t>
            </a:r>
            <a:r>
              <a:rPr lang="zh-CN" altLang="zh-CN" dirty="0" smtClean="0"/>
              <a:t>循环（</a:t>
            </a:r>
            <a:r>
              <a:rPr lang="en-US" altLang="zh-CN" dirty="0"/>
              <a:t>while</a:t>
            </a:r>
            <a:r>
              <a:rPr lang="zh-CN" altLang="zh-CN" dirty="0"/>
              <a:t>）和直到型</a:t>
            </a:r>
            <a:r>
              <a:rPr lang="zh-CN" altLang="zh-CN" dirty="0" smtClean="0"/>
              <a:t>循环（</a:t>
            </a:r>
            <a:r>
              <a:rPr lang="en-US" altLang="zh-CN" dirty="0"/>
              <a:t>until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54" y="2157738"/>
            <a:ext cx="8128739" cy="4694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）当型循环（</a:t>
            </a:r>
            <a:r>
              <a:rPr lang="en-US" altLang="zh-CN" dirty="0"/>
              <a:t>while</a:t>
            </a:r>
            <a:r>
              <a:rPr lang="zh-CN" altLang="zh-CN" dirty="0"/>
              <a:t>）</a:t>
            </a:r>
          </a:p>
          <a:p>
            <a:pPr lvl="2"/>
            <a:r>
              <a:rPr lang="zh-CN" altLang="zh-CN" dirty="0" smtClean="0"/>
              <a:t>先</a:t>
            </a:r>
            <a:r>
              <a:rPr lang="zh-CN" altLang="zh-CN" dirty="0"/>
              <a:t>判断循环条件，后执行循环体。</a:t>
            </a:r>
            <a:endParaRPr lang="en-US" altLang="zh-CN" dirty="0"/>
          </a:p>
          <a:p>
            <a:pPr lvl="2"/>
            <a:r>
              <a:rPr lang="zh-CN" altLang="zh-CN" dirty="0" smtClean="0"/>
              <a:t>表达式值</a:t>
            </a:r>
            <a:r>
              <a:rPr lang="zh-CN" altLang="zh-CN" dirty="0"/>
              <a:t>为</a:t>
            </a:r>
            <a:r>
              <a:rPr lang="zh-CN" altLang="zh-CN" dirty="0" smtClean="0"/>
              <a:t>真继续</a:t>
            </a:r>
            <a:r>
              <a:rPr lang="zh-CN" altLang="zh-CN" dirty="0"/>
              <a:t>循环</a:t>
            </a:r>
            <a:r>
              <a:rPr lang="zh-CN" altLang="en-US" dirty="0" smtClean="0"/>
              <a:t>；</a:t>
            </a:r>
            <a:r>
              <a:rPr lang="zh-CN" altLang="zh-CN" dirty="0" smtClean="0"/>
              <a:t>表达式</a:t>
            </a:r>
            <a:r>
              <a:rPr lang="zh-CN" altLang="zh-CN" dirty="0"/>
              <a:t>值为</a:t>
            </a:r>
            <a:r>
              <a:rPr lang="zh-CN" altLang="zh-CN" dirty="0" smtClean="0"/>
              <a:t>假时</a:t>
            </a:r>
            <a:r>
              <a:rPr lang="zh-CN" altLang="zh-CN" dirty="0"/>
              <a:t>结束循环。</a:t>
            </a:r>
            <a:endParaRPr lang="en-US" altLang="zh-CN" dirty="0"/>
          </a:p>
          <a:p>
            <a:pPr lvl="2"/>
            <a:r>
              <a:rPr lang="zh-CN" altLang="zh-CN" dirty="0"/>
              <a:t>循环次数不确定时，适用于采用当型</a:t>
            </a:r>
            <a:r>
              <a:rPr lang="zh-CN" altLang="zh-CN" dirty="0" smtClean="0"/>
              <a:t>循环。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2-22</a:t>
            </a:r>
            <a:r>
              <a:rPr lang="zh-CN" altLang="zh-CN" dirty="0" smtClean="0"/>
              <a:t>】用</a:t>
            </a:r>
            <a:r>
              <a:rPr lang="zh-CN" altLang="zh-CN" dirty="0"/>
              <a:t>“当型”循环求</a:t>
            </a:r>
            <a:r>
              <a:rPr lang="en-US" altLang="zh-CN" dirty="0"/>
              <a:t>1+2+3….+100</a:t>
            </a:r>
            <a:r>
              <a:rPr lang="zh-CN" altLang="zh-CN" dirty="0"/>
              <a:t>之和。</a:t>
            </a:r>
          </a:p>
          <a:p>
            <a:pPr lvl="3"/>
            <a:r>
              <a:rPr lang="zh-CN" altLang="zh-CN" dirty="0" smtClean="0"/>
              <a:t>步骤</a:t>
            </a:r>
            <a:r>
              <a:rPr lang="en-US" altLang="zh-CN" dirty="0"/>
              <a:t>1</a:t>
            </a:r>
            <a:r>
              <a:rPr lang="zh-CN" altLang="zh-CN" dirty="0" smtClean="0"/>
              <a:t>：</a:t>
            </a:r>
            <a:r>
              <a:rPr lang="zh-CN" altLang="en-US" dirty="0" smtClean="0"/>
              <a:t>声明</a:t>
            </a:r>
            <a:r>
              <a:rPr lang="zh-CN" altLang="zh-CN" dirty="0" smtClean="0"/>
              <a:t>迭代</a:t>
            </a:r>
            <a:r>
              <a:rPr lang="zh-CN" altLang="zh-CN" dirty="0"/>
              <a:t>变量</a:t>
            </a:r>
            <a:r>
              <a:rPr lang="en-US" altLang="zh-CN" dirty="0" smtClean="0"/>
              <a:t>sum</a:t>
            </a:r>
            <a:r>
              <a:rPr lang="zh-CN" altLang="zh-CN" dirty="0" smtClean="0"/>
              <a:t>初始值</a:t>
            </a:r>
            <a:r>
              <a:rPr lang="zh-CN" altLang="zh-CN" dirty="0"/>
              <a:t>为</a:t>
            </a:r>
            <a:r>
              <a:rPr lang="en-US" altLang="zh-CN" dirty="0"/>
              <a:t>0</a:t>
            </a:r>
            <a:r>
              <a:rPr lang="zh-CN" altLang="zh-CN" dirty="0"/>
              <a:t>；</a:t>
            </a:r>
          </a:p>
          <a:p>
            <a:pPr lvl="3"/>
            <a:r>
              <a:rPr lang="zh-CN" altLang="zh-CN" dirty="0"/>
              <a:t>步骤</a:t>
            </a:r>
            <a:r>
              <a:rPr lang="en-US" altLang="zh-CN" dirty="0"/>
              <a:t>2</a:t>
            </a:r>
            <a:r>
              <a:rPr lang="zh-CN" altLang="zh-CN" dirty="0" smtClean="0"/>
              <a:t>：确定</a:t>
            </a:r>
            <a:r>
              <a:rPr lang="zh-CN" altLang="zh-CN" dirty="0"/>
              <a:t>迭代</a:t>
            </a:r>
            <a:r>
              <a:rPr lang="zh-CN" altLang="zh-CN" dirty="0" smtClean="0"/>
              <a:t>公式</a:t>
            </a:r>
            <a:r>
              <a:rPr lang="zh-CN" altLang="en-US" dirty="0" smtClean="0"/>
              <a:t>：</a:t>
            </a:r>
            <a:r>
              <a:rPr lang="en-US" altLang="zh-CN" b="1" dirty="0" smtClean="0">
                <a:solidFill>
                  <a:srgbClr val="C00000"/>
                </a:solidFill>
              </a:rPr>
              <a:t>sum</a:t>
            </a:r>
            <a:r>
              <a:rPr lang="zh-CN" altLang="zh-CN" b="1" dirty="0">
                <a:solidFill>
                  <a:srgbClr val="C00000"/>
                </a:solidFill>
              </a:rPr>
              <a:t>←</a:t>
            </a:r>
            <a:r>
              <a:rPr lang="en-US" altLang="zh-CN" b="1" dirty="0" err="1">
                <a:solidFill>
                  <a:srgbClr val="C00000"/>
                </a:solidFill>
              </a:rPr>
              <a:t>sun+i</a:t>
            </a:r>
            <a:r>
              <a:rPr lang="zh-CN" altLang="zh-CN" dirty="0"/>
              <a:t>；</a:t>
            </a:r>
          </a:p>
          <a:p>
            <a:pPr lvl="3"/>
            <a:r>
              <a:rPr lang="zh-CN" altLang="zh-CN" dirty="0"/>
              <a:t>步骤</a:t>
            </a:r>
            <a:r>
              <a:rPr lang="en-US" altLang="zh-CN" dirty="0"/>
              <a:t>3</a:t>
            </a:r>
            <a:r>
              <a:rPr lang="zh-CN" altLang="zh-CN" dirty="0" smtClean="0"/>
              <a:t>：</a:t>
            </a:r>
            <a:r>
              <a:rPr lang="en-US" altLang="zh-CN" b="1" dirty="0" err="1" smtClean="0">
                <a:solidFill>
                  <a:srgbClr val="C00000"/>
                </a:solidFill>
              </a:rPr>
              <a:t>i</a:t>
            </a: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r>
              <a:rPr lang="zh-CN" altLang="zh-CN" dirty="0" smtClean="0"/>
              <a:t>分别</a:t>
            </a:r>
            <a:r>
              <a:rPr lang="zh-CN" altLang="zh-CN" dirty="0"/>
              <a:t>取值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 smtClean="0"/>
              <a:t>，</a:t>
            </a:r>
            <a:r>
              <a:rPr lang="en-US" altLang="zh-CN" dirty="0" smtClean="0"/>
              <a:t>…</a:t>
            </a:r>
            <a:r>
              <a:rPr lang="zh-CN" altLang="zh-CN" dirty="0"/>
              <a:t>，</a:t>
            </a:r>
            <a:r>
              <a:rPr lang="en-US" altLang="zh-CN" dirty="0"/>
              <a:t>100</a:t>
            </a:r>
            <a:r>
              <a:rPr lang="zh-CN" altLang="zh-CN" dirty="0"/>
              <a:t>时，重复</a:t>
            </a:r>
            <a:r>
              <a:rPr lang="zh-CN" altLang="zh-CN" dirty="0" smtClean="0"/>
              <a:t>计算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sum</a:t>
            </a:r>
            <a:r>
              <a:rPr lang="zh-CN" altLang="zh-CN" dirty="0"/>
              <a:t>←</a:t>
            </a:r>
            <a:r>
              <a:rPr lang="en-US" altLang="zh-CN" dirty="0" err="1" smtClean="0"/>
              <a:t>sun+i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C</a:t>
            </a:r>
            <a:r>
              <a:rPr lang="zh-CN" altLang="zh-CN" dirty="0"/>
              <a:t>语言程序代码</a:t>
            </a:r>
            <a:r>
              <a:rPr lang="zh-CN" altLang="zh-CN" dirty="0" smtClean="0"/>
              <a:t>如下</a:t>
            </a:r>
            <a:endParaRPr lang="en-US" altLang="zh-CN" dirty="0" smtClean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60334703"/>
              </p:ext>
            </p:extLst>
          </p:nvPr>
        </p:nvGraphicFramePr>
        <p:xfrm>
          <a:off x="1149498" y="3929860"/>
          <a:ext cx="10408093" cy="2108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995"/>
                <a:gridCol w="3870252"/>
                <a:gridCol w="5762846"/>
              </a:tblGrid>
              <a:tr h="2108595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#include &lt;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stdio.h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main(void) 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{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=1, sum=0;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while(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&lt;=100)   {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sum=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sum+i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++;   }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printf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("Sum=%d\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n",sum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);   }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头文件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主函数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初始化，</a:t>
                      </a:r>
                      <a:r>
                        <a:rPr lang="en-US" altLang="zh-CN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为循环计数器，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为和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循环开始，判断条件为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&lt;=100)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，值为假结束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循环体，计算部分和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循环体，修改循环值，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为循环结束标志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zh-CN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zh-CN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循环结束后的语句，显示计算结果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*/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）直到型循环（</a:t>
            </a:r>
            <a:r>
              <a:rPr lang="en-US" altLang="zh-CN" sz="2400" dirty="0"/>
              <a:t>until</a:t>
            </a:r>
            <a:r>
              <a:rPr lang="zh-CN" altLang="zh-CN" sz="2400" dirty="0"/>
              <a:t>）</a:t>
            </a:r>
          </a:p>
          <a:p>
            <a:pPr lvl="2"/>
            <a:r>
              <a:rPr lang="zh-CN" altLang="zh-CN" dirty="0" smtClean="0"/>
              <a:t>先</a:t>
            </a:r>
            <a:r>
              <a:rPr lang="zh-CN" altLang="zh-CN" dirty="0"/>
              <a:t>执行循环体，后判断循环条件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表达式值</a:t>
            </a:r>
            <a:r>
              <a:rPr lang="zh-CN" altLang="zh-CN" dirty="0"/>
              <a:t>为</a:t>
            </a:r>
            <a:r>
              <a:rPr lang="zh-CN" altLang="zh-CN" dirty="0" smtClean="0"/>
              <a:t>真结束</a:t>
            </a:r>
            <a:r>
              <a:rPr lang="zh-CN" altLang="zh-CN" dirty="0"/>
              <a:t>循环</a:t>
            </a:r>
            <a:r>
              <a:rPr lang="zh-CN" altLang="zh-CN" dirty="0" smtClean="0"/>
              <a:t>，表达式值</a:t>
            </a:r>
            <a:r>
              <a:rPr lang="zh-CN" altLang="zh-CN" dirty="0"/>
              <a:t>为</a:t>
            </a:r>
            <a:r>
              <a:rPr lang="zh-CN" altLang="zh-CN" dirty="0" smtClean="0"/>
              <a:t>假继续</a:t>
            </a:r>
            <a:r>
              <a:rPr lang="zh-CN" altLang="zh-CN" dirty="0"/>
              <a:t>循环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循环次数确定</a:t>
            </a:r>
            <a:r>
              <a:rPr lang="zh-CN" altLang="zh-CN" dirty="0"/>
              <a:t>值时，适用于采用直到型</a:t>
            </a:r>
            <a:r>
              <a:rPr lang="zh-CN" altLang="zh-CN" dirty="0" smtClean="0"/>
              <a:t>循环。</a:t>
            </a:r>
            <a:endParaRPr lang="en-US" altLang="zh-CN" dirty="0" smtClean="0"/>
          </a:p>
          <a:p>
            <a:pPr lvl="2"/>
            <a:endParaRPr lang="en-US" altLang="zh-CN" sz="2400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2-23</a:t>
            </a:r>
            <a:r>
              <a:rPr lang="zh-CN" altLang="zh-CN" dirty="0" smtClean="0"/>
              <a:t>】用</a:t>
            </a:r>
            <a:r>
              <a:rPr lang="zh-CN" altLang="zh-CN" dirty="0"/>
              <a:t>“直到型”循环求</a:t>
            </a:r>
            <a:r>
              <a:rPr lang="en-US" altLang="zh-CN" dirty="0"/>
              <a:t>1+2+3….+100</a:t>
            </a:r>
            <a:r>
              <a:rPr lang="zh-CN" altLang="zh-CN" dirty="0"/>
              <a:t>之和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C</a:t>
            </a:r>
            <a:r>
              <a:rPr lang="zh-CN" altLang="zh-CN" dirty="0"/>
              <a:t>语言程序代码</a:t>
            </a:r>
            <a:r>
              <a:rPr lang="zh-CN" altLang="zh-CN" dirty="0" smtClean="0"/>
              <a:t>如下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21194348"/>
              </p:ext>
            </p:extLst>
          </p:nvPr>
        </p:nvGraphicFramePr>
        <p:xfrm>
          <a:off x="1043466" y="3213892"/>
          <a:ext cx="10408093" cy="2374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527"/>
                <a:gridCol w="3827720"/>
                <a:gridCol w="5762846"/>
              </a:tblGrid>
              <a:tr h="2374403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#include &lt;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stdio.h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main(void)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=1, sum=0;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do {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sum=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sum+i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++;  }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while(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&lt;=100);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printf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("Sum= %d\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n",sum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);  }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头文件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主函数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初始化，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为循环计数器，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sum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为和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循环开始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循环体，计算部分和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循环体，修改循环值，循环一次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值加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判断条件为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800" b="0" kern="1200" dirty="0" err="1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&lt;=100)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，条件值为假结束循环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zh-CN" sz="1800" b="0" kern="1200" dirty="0" smtClean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/* </a:t>
                      </a:r>
                      <a:r>
                        <a:rPr lang="zh-CN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循环结束后的语句，显示计算结果</a:t>
                      </a:r>
                      <a:r>
                        <a:rPr lang="en-US" altLang="zh-CN" sz="1800" b="0" kern="12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*/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/>
              <a:t>求</a:t>
            </a:r>
            <a:r>
              <a:rPr lang="en-US" altLang="zh-CN" dirty="0"/>
              <a:t>1+2+3….+100</a:t>
            </a:r>
            <a:r>
              <a:rPr lang="zh-CN" altLang="zh-CN" dirty="0"/>
              <a:t>之</a:t>
            </a:r>
            <a:r>
              <a:rPr lang="zh-CN" altLang="zh-CN" dirty="0" smtClean="0"/>
              <a:t>和</a:t>
            </a:r>
            <a:r>
              <a:rPr lang="zh-CN" altLang="en-US" dirty="0" smtClean="0"/>
              <a:t>的循环结构流程图。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054" y="1074816"/>
            <a:ext cx="6782317" cy="57917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39338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2.2.4  </a:t>
            </a:r>
            <a:r>
              <a:rPr lang="zh-CN" altLang="en-US" smtClean="0"/>
              <a:t>程序控制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程序</a:t>
            </a:r>
            <a:r>
              <a:rPr lang="zh-CN" altLang="zh-CN" b="1" dirty="0"/>
              <a:t>基本结构的特点</a:t>
            </a:r>
            <a:endParaRPr lang="zh-CN" altLang="zh-CN" dirty="0"/>
          </a:p>
          <a:p>
            <a:pPr lvl="1"/>
            <a:endParaRPr lang="en-US" altLang="zh-CN" sz="1000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dirty="0"/>
              <a:t>任何程序均可采用“</a:t>
            </a:r>
            <a:r>
              <a:rPr lang="zh-CN" altLang="zh-CN" b="1" dirty="0">
                <a:solidFill>
                  <a:srgbClr val="C00000"/>
                </a:solidFill>
              </a:rPr>
              <a:t>顺序、选择、循环</a:t>
            </a:r>
            <a:r>
              <a:rPr lang="zh-CN" altLang="zh-CN" dirty="0"/>
              <a:t>”三种基本结构实现。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程序结构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共同特点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zh-CN" altLang="zh-CN" dirty="0" smtClean="0"/>
              <a:t>结构内每</a:t>
            </a:r>
            <a:r>
              <a:rPr lang="zh-CN" altLang="zh-CN" dirty="0"/>
              <a:t>一部分程序都</a:t>
            </a:r>
            <a:r>
              <a:rPr lang="zh-CN" altLang="zh-CN" dirty="0" smtClean="0"/>
              <a:t>有</a:t>
            </a:r>
            <a:r>
              <a:rPr lang="zh-CN" altLang="zh-CN" dirty="0"/>
              <a:t>被</a:t>
            </a:r>
            <a:r>
              <a:rPr lang="zh-CN" altLang="zh-CN" dirty="0" smtClean="0"/>
              <a:t>执行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机会。</a:t>
            </a:r>
            <a:endParaRPr lang="zh-CN" altLang="zh-CN" dirty="0"/>
          </a:p>
          <a:p>
            <a:pPr lvl="2"/>
            <a:r>
              <a:rPr lang="zh-CN" altLang="zh-CN" dirty="0" smtClean="0"/>
              <a:t>结构</a:t>
            </a:r>
            <a:r>
              <a:rPr lang="zh-CN" altLang="zh-CN" dirty="0"/>
              <a:t>内</a:t>
            </a:r>
            <a:r>
              <a:rPr lang="zh-CN" altLang="zh-CN" dirty="0" smtClean="0"/>
              <a:t>不</a:t>
            </a:r>
            <a:r>
              <a:rPr lang="zh-CN" altLang="en-US" dirty="0" smtClean="0"/>
              <a:t>能有“</a:t>
            </a:r>
            <a:r>
              <a:rPr lang="zh-CN" altLang="zh-CN" b="1" dirty="0" smtClean="0">
                <a:solidFill>
                  <a:srgbClr val="C00000"/>
                </a:solidFill>
              </a:rPr>
              <a:t>死循环</a:t>
            </a:r>
            <a:r>
              <a:rPr lang="zh-CN" altLang="en-US" dirty="0" smtClean="0"/>
              <a:t>”</a:t>
            </a:r>
            <a:r>
              <a:rPr lang="zh-CN" altLang="zh-CN" sz="1800" dirty="0" smtClean="0"/>
              <a:t>（</a:t>
            </a:r>
            <a:r>
              <a:rPr lang="zh-CN" altLang="zh-CN" sz="1800" dirty="0"/>
              <a:t>无法终止的循环）</a:t>
            </a:r>
            <a:r>
              <a:rPr lang="zh-CN" altLang="zh-CN" dirty="0"/>
              <a:t>。</a:t>
            </a:r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只有一个入口和一个出口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选择</a:t>
            </a:r>
            <a:r>
              <a:rPr lang="zh-CN" altLang="zh-CN" dirty="0"/>
              <a:t>结构有多个出口时，只有一个出口被执行。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913" y="1679959"/>
            <a:ext cx="3782724" cy="43408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7961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2.1.1  </a:t>
            </a:r>
            <a:r>
              <a:rPr lang="zh-CN" altLang="en-US" smtClean="0"/>
              <a:t>程序语言的发展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为什么</a:t>
            </a:r>
            <a:r>
              <a:rPr lang="zh-CN" altLang="zh-CN" b="1" dirty="0"/>
              <a:t>有这么多程序语言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语言已超过</a:t>
            </a:r>
            <a:r>
              <a:rPr lang="zh-CN" altLang="zh-CN" dirty="0">
                <a:solidFill>
                  <a:srgbClr val="C00000"/>
                </a:solidFill>
              </a:rPr>
              <a:t>上千种</a:t>
            </a:r>
            <a:r>
              <a:rPr lang="zh-CN" altLang="zh-CN" sz="1800" dirty="0"/>
              <a:t>（维基百科</a:t>
            </a:r>
            <a:r>
              <a:rPr lang="zh-CN" altLang="zh-CN" sz="1800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试图创</a:t>
            </a:r>
            <a:r>
              <a:rPr lang="zh-CN" altLang="en-US" dirty="0" smtClean="0">
                <a:solidFill>
                  <a:srgbClr val="C00000"/>
                </a:solidFill>
              </a:rPr>
              <a:t>建</a:t>
            </a:r>
            <a:r>
              <a:rPr lang="zh-CN" altLang="zh-CN" dirty="0" smtClean="0">
                <a:solidFill>
                  <a:srgbClr val="C00000"/>
                </a:solidFill>
              </a:rPr>
              <a:t>一</a:t>
            </a:r>
            <a:r>
              <a:rPr lang="zh-CN" altLang="zh-CN" dirty="0">
                <a:solidFill>
                  <a:srgbClr val="C00000"/>
                </a:solidFill>
              </a:rPr>
              <a:t>种</a:t>
            </a:r>
            <a:r>
              <a:rPr lang="zh-CN" altLang="zh-CN" dirty="0" smtClean="0">
                <a:solidFill>
                  <a:srgbClr val="C00000"/>
                </a:solidFill>
              </a:rPr>
              <a:t>通用程序语言</a:t>
            </a:r>
            <a:r>
              <a:rPr lang="zh-CN" altLang="en-US" dirty="0" smtClean="0">
                <a:solidFill>
                  <a:srgbClr val="C00000"/>
                </a:solidFill>
              </a:rPr>
              <a:t>的</a:t>
            </a:r>
            <a:r>
              <a:rPr lang="zh-CN" altLang="zh-CN" dirty="0" smtClean="0">
                <a:solidFill>
                  <a:srgbClr val="C00000"/>
                </a:solidFill>
              </a:rPr>
              <a:t>尝试</a:t>
            </a:r>
            <a:r>
              <a:rPr lang="zh-CN" altLang="en-US" dirty="0" smtClean="0">
                <a:solidFill>
                  <a:srgbClr val="C00000"/>
                </a:solidFill>
              </a:rPr>
              <a:t>没有</a:t>
            </a:r>
            <a:r>
              <a:rPr lang="zh-CN" altLang="zh-CN" dirty="0" smtClean="0">
                <a:solidFill>
                  <a:srgbClr val="C00000"/>
                </a:solidFill>
              </a:rPr>
              <a:t>成功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多</a:t>
            </a:r>
            <a:r>
              <a:rPr lang="zh-CN" altLang="en-US" dirty="0" smtClean="0"/>
              <a:t>种</a:t>
            </a:r>
            <a:r>
              <a:rPr lang="zh-CN" altLang="zh-CN" dirty="0" smtClean="0"/>
              <a:t>程序语言的原因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没有</a:t>
            </a:r>
            <a:r>
              <a:rPr lang="zh-CN" altLang="zh-CN" dirty="0"/>
              <a:t>一种程序语言可以解决所有问题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环境变化</a:t>
            </a:r>
            <a:r>
              <a:rPr lang="zh-CN" altLang="zh-CN" dirty="0"/>
              <a:t>时</a:t>
            </a:r>
            <a:r>
              <a:rPr lang="zh-CN" altLang="zh-CN" dirty="0" smtClean="0"/>
              <a:t>，需要新</a:t>
            </a:r>
            <a:r>
              <a:rPr lang="zh-CN" altLang="zh-CN" dirty="0"/>
              <a:t>程序</a:t>
            </a:r>
            <a:r>
              <a:rPr lang="zh-CN" altLang="zh-CN" dirty="0" smtClean="0"/>
              <a:t>语言适用</a:t>
            </a:r>
            <a:r>
              <a:rPr lang="zh-CN" altLang="zh-CN" dirty="0"/>
              <a:t>它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编程</a:t>
            </a:r>
            <a:r>
              <a:rPr lang="zh-CN" altLang="zh-CN" dirty="0"/>
              <a:t>新手与高手之间的技术差距非常</a:t>
            </a:r>
            <a:r>
              <a:rPr lang="zh-CN" altLang="zh-CN" dirty="0" smtClean="0"/>
              <a:t>大；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不同</a:t>
            </a:r>
            <a:r>
              <a:rPr lang="zh-CN" altLang="zh-CN" dirty="0"/>
              <a:t>程序</a:t>
            </a:r>
            <a:r>
              <a:rPr lang="zh-CN" altLang="zh-CN" dirty="0" smtClean="0"/>
              <a:t>语言的</a:t>
            </a:r>
            <a:r>
              <a:rPr lang="zh-CN" altLang="zh-CN" dirty="0"/>
              <a:t>运行效率和开发</a:t>
            </a:r>
            <a:r>
              <a:rPr lang="zh-CN" altLang="zh-CN" dirty="0" smtClean="0"/>
              <a:t>成本不</a:t>
            </a:r>
            <a:r>
              <a:rPr lang="zh-CN" altLang="zh-CN" dirty="0"/>
              <a:t>相同。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 descr="http://upload.news.cecb2b.com/2013/0725/1374725809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54" y="2331114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327093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函数</a:t>
            </a:r>
            <a:r>
              <a:rPr lang="zh-CN" altLang="zh-CN" b="1" dirty="0"/>
              <a:t>的形式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）函数的一般</a:t>
            </a:r>
            <a:r>
              <a:rPr lang="zh-CN" altLang="zh-CN" dirty="0" smtClean="0"/>
              <a:t>形式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</a:t>
            </a:r>
            <a:r>
              <a:rPr lang="zh-CN" altLang="zh-CN" dirty="0" smtClean="0"/>
              <a:t>语言函数调用形式</a:t>
            </a:r>
            <a:r>
              <a:rPr lang="zh-CN" altLang="zh-CN" dirty="0"/>
              <a:t>为：</a:t>
            </a:r>
            <a:r>
              <a:rPr lang="zh-CN" altLang="zh-CN" dirty="0">
                <a:solidFill>
                  <a:srgbClr val="C00000"/>
                </a:solidFill>
              </a:rPr>
              <a:t>函数名（实参表）</a:t>
            </a:r>
          </a:p>
          <a:p>
            <a:pPr lvl="2"/>
            <a:r>
              <a:rPr lang="zh-CN" altLang="zh-CN" dirty="0"/>
              <a:t>实参表中的参数可以是常量、变量或</a:t>
            </a:r>
            <a:r>
              <a:rPr lang="zh-CN" altLang="zh-CN" dirty="0" smtClean="0"/>
              <a:t>其它表达式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实参</a:t>
            </a:r>
            <a:r>
              <a:rPr lang="zh-CN" altLang="zh-CN" dirty="0"/>
              <a:t>之间用逗号</a:t>
            </a:r>
            <a:r>
              <a:rPr lang="zh-CN" altLang="zh-CN" dirty="0" smtClean="0"/>
              <a:t>分隔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</a:t>
            </a:r>
            <a:r>
              <a:rPr lang="zh-CN" altLang="zh-CN" dirty="0"/>
              <a:t>无参</a:t>
            </a:r>
            <a:r>
              <a:rPr lang="zh-CN" altLang="zh-CN" dirty="0" smtClean="0"/>
              <a:t>函数调用</a:t>
            </a:r>
            <a:r>
              <a:rPr lang="zh-CN" altLang="zh-CN" dirty="0"/>
              <a:t>时，不</a:t>
            </a:r>
            <a:r>
              <a:rPr lang="zh-CN" altLang="zh-CN" dirty="0" smtClean="0"/>
              <a:t>需要实参表。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）函数</a:t>
            </a:r>
            <a:r>
              <a:rPr lang="zh-CN" altLang="zh-CN" dirty="0" smtClean="0"/>
              <a:t>表达式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以</a:t>
            </a:r>
            <a:r>
              <a:rPr lang="zh-CN" altLang="zh-CN" dirty="0"/>
              <a:t>函数返回值参与</a:t>
            </a:r>
            <a:r>
              <a:rPr lang="zh-CN" altLang="zh-CN" dirty="0" smtClean="0"/>
              <a:t>表达式运算</a:t>
            </a:r>
            <a:r>
              <a:rPr lang="zh-CN" altLang="zh-CN" dirty="0"/>
              <a:t>时</a:t>
            </a:r>
            <a:r>
              <a:rPr lang="zh-CN" altLang="zh-CN" dirty="0" smtClean="0"/>
              <a:t>，必须</a:t>
            </a:r>
            <a:r>
              <a:rPr lang="zh-CN" altLang="zh-CN" dirty="0"/>
              <a:t>有返回值。</a:t>
            </a:r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2-24</a:t>
            </a:r>
            <a:r>
              <a:rPr lang="zh-CN" altLang="zh-CN" dirty="0" smtClean="0"/>
              <a:t>】</a:t>
            </a:r>
            <a:r>
              <a:rPr lang="en-US" altLang="zh-CN" dirty="0" smtClean="0"/>
              <a:t>z=max(</a:t>
            </a:r>
            <a:r>
              <a:rPr lang="en-US" altLang="zh-CN" dirty="0" err="1" smtClean="0"/>
              <a:t>x,y</a:t>
            </a:r>
            <a:r>
              <a:rPr lang="en-US" altLang="zh-CN" dirty="0"/>
              <a:t>)</a:t>
            </a:r>
            <a:r>
              <a:rPr lang="zh-CN" altLang="zh-CN" dirty="0" smtClean="0"/>
              <a:t>是赋值</a:t>
            </a:r>
            <a:r>
              <a:rPr lang="zh-CN" altLang="zh-CN" dirty="0"/>
              <a:t>表达式，</a:t>
            </a:r>
            <a:r>
              <a:rPr lang="en-US" altLang="zh-CN" dirty="0"/>
              <a:t>max</a:t>
            </a:r>
            <a:r>
              <a:rPr lang="zh-CN" altLang="zh-CN" dirty="0"/>
              <a:t>函数将返回值赋予给变量</a:t>
            </a:r>
            <a:r>
              <a:rPr lang="en-US" altLang="zh-CN" dirty="0"/>
              <a:t>z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39338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函数</a:t>
            </a:r>
            <a:r>
              <a:rPr lang="zh-CN" altLang="zh-CN" b="1"/>
              <a:t>的形参与实参</a:t>
            </a:r>
            <a:endParaRPr lang="zh-CN" altLang="zh-CN"/>
          </a:p>
          <a:p>
            <a:pPr lvl="2"/>
            <a:endParaRPr lang="en-US" altLang="zh-CN" sz="1000" b="1" smtClean="0">
              <a:solidFill>
                <a:srgbClr val="C00000"/>
              </a:solidFill>
            </a:endParaRPr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实参</a:t>
            </a:r>
            <a:r>
              <a:rPr lang="zh-CN" altLang="zh-CN" smtClean="0"/>
              <a:t>指调用</a:t>
            </a:r>
            <a:r>
              <a:rPr lang="zh-CN" altLang="zh-CN"/>
              <a:t>函数时，传递给函数的常量、表达式</a:t>
            </a:r>
            <a:r>
              <a:rPr lang="zh-CN" altLang="zh-CN" smtClean="0"/>
              <a:t>、变量名等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实参</a:t>
            </a:r>
            <a:r>
              <a:rPr lang="zh-CN" altLang="zh-CN"/>
              <a:t>表</a:t>
            </a:r>
            <a:r>
              <a:rPr lang="zh-CN" altLang="zh-CN" smtClean="0"/>
              <a:t>中各个</a:t>
            </a:r>
            <a:r>
              <a:rPr lang="zh-CN" altLang="zh-CN"/>
              <a:t>参数用逗号</a:t>
            </a:r>
            <a:r>
              <a:rPr lang="zh-CN" altLang="zh-CN" smtClean="0"/>
              <a:t>分隔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实参</a:t>
            </a:r>
            <a:r>
              <a:rPr lang="zh-CN" altLang="zh-CN"/>
              <a:t>一般出现在主调函数中，进入被调函数后，实参变量不能使用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形参</a:t>
            </a:r>
            <a:r>
              <a:rPr lang="zh-CN" altLang="zh-CN" smtClean="0"/>
              <a:t>是</a:t>
            </a:r>
            <a:r>
              <a:rPr lang="zh-CN" altLang="zh-CN"/>
              <a:t>接收数据的</a:t>
            </a:r>
            <a:r>
              <a:rPr lang="zh-CN" altLang="zh-CN" smtClean="0"/>
              <a:t>变量。</a:t>
            </a:r>
            <a:endParaRPr lang="en-US" altLang="zh-CN" smtClean="0"/>
          </a:p>
          <a:p>
            <a:pPr lvl="2"/>
            <a:r>
              <a:rPr lang="zh-CN" altLang="zh-CN" smtClean="0"/>
              <a:t>形参</a:t>
            </a:r>
            <a:r>
              <a:rPr lang="zh-CN" altLang="zh-CN"/>
              <a:t>表</a:t>
            </a:r>
            <a:r>
              <a:rPr lang="zh-CN" altLang="zh-CN" smtClean="0"/>
              <a:t>中各个</a:t>
            </a:r>
            <a:r>
              <a:rPr lang="zh-CN" altLang="zh-CN"/>
              <a:t>变量之间用逗号</a:t>
            </a:r>
            <a:r>
              <a:rPr lang="zh-CN" altLang="zh-CN" smtClean="0"/>
              <a:t>分隔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形参</a:t>
            </a:r>
            <a:r>
              <a:rPr lang="zh-CN" altLang="zh-CN"/>
              <a:t>表中的</a:t>
            </a:r>
            <a:r>
              <a:rPr lang="zh-CN" altLang="zh-CN" smtClean="0"/>
              <a:t>变量可以是简单</a:t>
            </a:r>
            <a:r>
              <a:rPr lang="zh-CN" altLang="zh-CN"/>
              <a:t>变量，也可以是数组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形参不能</a:t>
            </a:r>
            <a:r>
              <a:rPr lang="zh-CN" altLang="zh-CN"/>
              <a:t>是定长的字符串，定长字符串</a:t>
            </a:r>
            <a:r>
              <a:rPr lang="zh-CN" altLang="zh-CN" smtClean="0"/>
              <a:t>可作为</a:t>
            </a:r>
            <a:r>
              <a:rPr lang="zh-CN" altLang="zh-CN"/>
              <a:t>实参传递给函数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形参</a:t>
            </a:r>
            <a:r>
              <a:rPr lang="zh-CN" altLang="zh-CN"/>
              <a:t>一般出现在被调函数中，</a:t>
            </a:r>
            <a:r>
              <a:rPr lang="zh-CN" altLang="zh-CN" smtClean="0"/>
              <a:t>在函数体内可用</a:t>
            </a:r>
            <a:r>
              <a:rPr lang="zh-CN" altLang="zh-CN"/>
              <a:t>，离开该函数则不能使用。</a:t>
            </a:r>
          </a:p>
          <a:p>
            <a:pPr lvl="2"/>
            <a:endParaRPr lang="en-US" altLang="zh-CN" b="1" smtClean="0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形参</a:t>
            </a:r>
            <a:r>
              <a:rPr lang="zh-CN" altLang="zh-CN" b="1">
                <a:solidFill>
                  <a:srgbClr val="C00000"/>
                </a:solidFill>
              </a:rPr>
              <a:t>和</a:t>
            </a:r>
            <a:r>
              <a:rPr lang="zh-CN" altLang="zh-CN" b="1" smtClean="0">
                <a:solidFill>
                  <a:srgbClr val="C00000"/>
                </a:solidFill>
              </a:rPr>
              <a:t>实参</a:t>
            </a:r>
            <a:r>
              <a:rPr lang="zh-CN" altLang="en-US" b="1" smtClean="0">
                <a:solidFill>
                  <a:srgbClr val="C00000"/>
                </a:solidFill>
              </a:rPr>
              <a:t>可以</a:t>
            </a:r>
            <a:r>
              <a:rPr lang="zh-CN" altLang="zh-CN" b="1" smtClean="0">
                <a:solidFill>
                  <a:srgbClr val="C00000"/>
                </a:solidFill>
              </a:rPr>
              <a:t>实现</a:t>
            </a:r>
            <a:r>
              <a:rPr lang="zh-CN" altLang="zh-CN" b="1">
                <a:solidFill>
                  <a:srgbClr val="C00000"/>
                </a:solidFill>
              </a:rPr>
              <a:t>两个程序模块之间的数据传送</a:t>
            </a:r>
            <a:r>
              <a:rPr lang="zh-CN" altLang="zh-CN" b="1" smtClean="0"/>
              <a:t>。</a:t>
            </a:r>
            <a:endParaRPr lang="en-US" altLang="zh-CN" b="1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调用函数时，实参被赋值到</a:t>
            </a:r>
            <a:r>
              <a:rPr lang="zh-CN" altLang="zh-CN" b="1">
                <a:solidFill>
                  <a:srgbClr val="C00000"/>
                </a:solidFill>
              </a:rPr>
              <a:t>对应</a:t>
            </a:r>
            <a:r>
              <a:rPr lang="zh-CN" altLang="zh-CN"/>
              <a:t>的形参变量</a:t>
            </a:r>
            <a:r>
              <a:rPr lang="zh-CN" altLang="zh-CN" smtClean="0"/>
              <a:t>中。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 </a:t>
            </a:r>
            <a:r>
              <a:rPr lang="zh-CN" altLang="en-US"/>
              <a:t>函数调用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/>
              <a:t>2-3</a:t>
            </a:r>
            <a:r>
              <a:rPr lang="zh-CN" altLang="zh-CN" smtClean="0"/>
              <a:t>】</a:t>
            </a:r>
            <a:r>
              <a:rPr lang="en-US" altLang="zh-CN"/>
              <a:t> C</a:t>
            </a:r>
            <a:r>
              <a:rPr lang="zh-CN" altLang="zh-CN"/>
              <a:t>语言程序</a:t>
            </a:r>
            <a:r>
              <a:rPr lang="zh-CN" altLang="en-US"/>
              <a:t>中</a:t>
            </a:r>
            <a:r>
              <a:rPr lang="zh-CN" altLang="en-US" b="1">
                <a:solidFill>
                  <a:srgbClr val="C00000"/>
                </a:solidFill>
              </a:rPr>
              <a:t>实参</a:t>
            </a:r>
            <a:r>
              <a:rPr lang="zh-CN" altLang="en-US"/>
              <a:t>与</a:t>
            </a:r>
            <a:r>
              <a:rPr lang="zh-CN" altLang="en-US" b="1">
                <a:solidFill>
                  <a:srgbClr val="C00000"/>
                </a:solidFill>
              </a:rPr>
              <a:t>形参</a:t>
            </a:r>
            <a:r>
              <a:rPr lang="zh-CN" altLang="en-US"/>
              <a:t>之间的数据传递</a:t>
            </a:r>
            <a:r>
              <a:rPr lang="zh-CN" altLang="zh-CN" smtClean="0"/>
              <a:t>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80398940"/>
              </p:ext>
            </p:extLst>
          </p:nvPr>
        </p:nvGraphicFramePr>
        <p:xfrm>
          <a:off x="4338073" y="1222728"/>
          <a:ext cx="4988847" cy="4754880"/>
        </p:xfrm>
        <a:graphic>
          <a:graphicData uri="http://schemas.openxmlformats.org/drawingml/2006/table">
            <a:tbl>
              <a:tblPr firstRow="1" firstCol="1" bandRow="1"/>
              <a:tblGrid>
                <a:gridCol w="453651"/>
                <a:gridCol w="4372636"/>
                <a:gridCol w="162560"/>
              </a:tblGrid>
              <a:tr h="4147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/>
                          <a:cs typeface="宋体"/>
                        </a:rPr>
                        <a:t>⑴⑵⑶⑷⑸⑹⑺⑻⑼⑽⑾⑿⒀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#include &lt;stdio.h&gt;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void main( )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{  int </a:t>
                      </a:r>
                      <a:r>
                        <a:rPr lang="en-US" sz="2400" b="1" ker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Fixedsys"/>
                        </a:rPr>
                        <a:t>max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( );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int  </a:t>
                      </a:r>
                      <a:r>
                        <a:rPr lang="en-US" sz="2400" b="1" kern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Fixedsys"/>
                        </a:rPr>
                        <a:t>a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, </a:t>
                      </a:r>
                      <a:r>
                        <a:rPr lang="en-US" sz="2400" b="1" ker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b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,  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c;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scanf("%d,%d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",   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&amp;</a:t>
                      </a:r>
                      <a:r>
                        <a:rPr lang="en-US" sz="2400" b="1" kern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Fixedsys"/>
                        </a:rPr>
                        <a:t>a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, &amp;</a:t>
                      </a:r>
                      <a:r>
                        <a:rPr lang="en-US" sz="2400" b="1" kern="0" smtClea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b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);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c = </a:t>
                      </a:r>
                      <a:r>
                        <a:rPr lang="en-US" sz="2400" b="1" ker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Fixedsys"/>
                        </a:rPr>
                        <a:t>max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(  </a:t>
                      </a:r>
                      <a:r>
                        <a:rPr lang="en-US" sz="2400" b="1" kern="0" smtClean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Fixedsys"/>
                        </a:rPr>
                        <a:t>a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, </a:t>
                      </a:r>
                      <a:r>
                        <a:rPr lang="en-US" sz="2400" b="1" kern="0" smtClea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b  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);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printf(" max= %d\n", c);  }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400" b="1" kern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Fixedsys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int  </a:t>
                      </a:r>
                      <a:r>
                        <a:rPr lang="en-US" sz="2400" b="1" kern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Fixedsys"/>
                        </a:rPr>
                        <a:t>max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(  int </a:t>
                      </a:r>
                      <a:r>
                        <a:rPr lang="en-US" sz="2400" b="1" kern="0" smtClean="0">
                          <a:solidFill>
                            <a:srgbClr val="00B050"/>
                          </a:solidFill>
                          <a:effectLst/>
                          <a:latin typeface="Times New Roman"/>
                          <a:ea typeface="Fixedsys"/>
                        </a:rPr>
                        <a:t>x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, int  </a:t>
                      </a:r>
                      <a:r>
                        <a:rPr lang="en-US" sz="2400" b="1" kern="0" smtClean="0">
                          <a:solidFill>
                            <a:srgbClr val="7030A0"/>
                          </a:solidFill>
                          <a:effectLst/>
                          <a:latin typeface="Times New Roman"/>
                          <a:ea typeface="Fixedsys"/>
                        </a:rPr>
                        <a:t>y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 )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{  int 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</a:t>
                      </a:r>
                      <a:r>
                        <a:rPr lang="en-US" sz="2400" b="1" kern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Fixedsys"/>
                        </a:rPr>
                        <a:t>z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 if  (x &gt; y)  z = x;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 else  z = y;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 return 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(  </a:t>
                      </a:r>
                      <a:r>
                        <a:rPr lang="en-US" sz="2400" b="1" kern="0" smtClean="0">
                          <a:solidFill>
                            <a:srgbClr val="0000FF"/>
                          </a:solidFill>
                          <a:effectLst/>
                          <a:latin typeface="Times New Roman"/>
                          <a:ea typeface="Fixedsys"/>
                        </a:rPr>
                        <a:t>z</a:t>
                      </a:r>
                      <a:r>
                        <a:rPr lang="en-US" sz="2400" b="1" kern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  ) ;   </a:t>
                      </a:r>
                      <a:r>
                        <a:rPr lang="en-US" sz="2400" b="1" ker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Fixedsys"/>
                        </a:rPr>
                        <a:t>}</a:t>
                      </a:r>
                      <a:endParaRPr lang="zh-CN" sz="2400" b="1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2400" kern="1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3" name="组合 52"/>
          <p:cNvGrpSpPr/>
          <p:nvPr/>
        </p:nvGrpSpPr>
        <p:grpSpPr>
          <a:xfrm>
            <a:off x="1799465" y="1052624"/>
            <a:ext cx="9088273" cy="5305632"/>
            <a:chOff x="1799465" y="1052624"/>
            <a:chExt cx="9088273" cy="5305632"/>
          </a:xfrm>
        </p:grpSpPr>
        <p:sp>
          <p:nvSpPr>
            <p:cNvPr id="36" name="圆角矩形 35"/>
            <p:cNvSpPr/>
            <p:nvPr/>
          </p:nvSpPr>
          <p:spPr>
            <a:xfrm>
              <a:off x="4033290" y="3934048"/>
              <a:ext cx="4371562" cy="242420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线形标注 1 3"/>
            <p:cNvSpPr/>
            <p:nvPr/>
          </p:nvSpPr>
          <p:spPr>
            <a:xfrm>
              <a:off x="7637358" y="1052624"/>
              <a:ext cx="1910680" cy="754888"/>
            </a:xfrm>
            <a:prstGeom prst="borderCallout1">
              <a:avLst>
                <a:gd name="adj1" fmla="val 49704"/>
                <a:gd name="adj2" fmla="val 70"/>
                <a:gd name="adj3" fmla="val 147742"/>
                <a:gd name="adj4" fmla="val -75915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声明自定义</a:t>
              </a:r>
              <a:endPara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函数数据类型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线形标注 1 7"/>
            <p:cNvSpPr/>
            <p:nvPr/>
          </p:nvSpPr>
          <p:spPr>
            <a:xfrm>
              <a:off x="7630261" y="1970563"/>
              <a:ext cx="1917777" cy="467833"/>
            </a:xfrm>
            <a:prstGeom prst="borderCallout1">
              <a:avLst>
                <a:gd name="adj1" fmla="val 48296"/>
                <a:gd name="adj2" fmla="val -2156"/>
                <a:gd name="adj3" fmla="val 89773"/>
                <a:gd name="adj4" fmla="val -77689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声明实参类型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411973" y="2339149"/>
              <a:ext cx="712010" cy="3827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线形标注 1 9"/>
            <p:cNvSpPr/>
            <p:nvPr/>
          </p:nvSpPr>
          <p:spPr>
            <a:xfrm>
              <a:off x="9303099" y="2583701"/>
              <a:ext cx="1549178" cy="467833"/>
            </a:xfrm>
            <a:prstGeom prst="borderCallout1">
              <a:avLst>
                <a:gd name="adj1" fmla="val 48296"/>
                <a:gd name="adj2" fmla="val -2156"/>
                <a:gd name="adj3" fmla="val 53409"/>
                <a:gd name="adj4" fmla="val -50686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实参赋值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330962" y="2686479"/>
              <a:ext cx="1206981" cy="3827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123982" y="5624610"/>
              <a:ext cx="415042" cy="3827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线形标注 1 12"/>
            <p:cNvSpPr/>
            <p:nvPr/>
          </p:nvSpPr>
          <p:spPr>
            <a:xfrm>
              <a:off x="7330962" y="5498790"/>
              <a:ext cx="1892594" cy="756684"/>
            </a:xfrm>
            <a:prstGeom prst="borderCallout1">
              <a:avLst>
                <a:gd name="adj1" fmla="val 48865"/>
                <a:gd name="adj2" fmla="val -202"/>
                <a:gd name="adj3" fmla="val 48203"/>
                <a:gd name="adj4" fmla="val -40596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函数值返回给</a:t>
              </a:r>
              <a:endPara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max()</a:t>
              </a:r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函数名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063127" y="4189213"/>
              <a:ext cx="1730539" cy="3827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6331503" y="3427237"/>
              <a:ext cx="303213" cy="765514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2089" y="3428987"/>
              <a:ext cx="813806" cy="763764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12" idx="2"/>
            </p:cNvCxnSpPr>
            <p:nvPr/>
          </p:nvCxnSpPr>
          <p:spPr>
            <a:xfrm>
              <a:off x="6331503" y="6007382"/>
              <a:ext cx="0" cy="223282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687532" y="3519364"/>
              <a:ext cx="0" cy="271130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687532" y="6230664"/>
              <a:ext cx="2643971" cy="2481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3687532" y="3338610"/>
              <a:ext cx="1724440" cy="18075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线形标注 1 32"/>
            <p:cNvSpPr/>
            <p:nvPr/>
          </p:nvSpPr>
          <p:spPr>
            <a:xfrm>
              <a:off x="8718326" y="4121883"/>
              <a:ext cx="967934" cy="467833"/>
            </a:xfrm>
            <a:prstGeom prst="borderCallout1">
              <a:avLst>
                <a:gd name="adj1" fmla="val 48296"/>
                <a:gd name="adj2" fmla="val -2156"/>
                <a:gd name="adj3" fmla="val 51136"/>
                <a:gd name="adj4" fmla="val -96958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形参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线形标注 1 34"/>
            <p:cNvSpPr/>
            <p:nvPr/>
          </p:nvSpPr>
          <p:spPr>
            <a:xfrm>
              <a:off x="1818166" y="2530535"/>
              <a:ext cx="2215123" cy="467833"/>
            </a:xfrm>
            <a:prstGeom prst="borderCallout1">
              <a:avLst>
                <a:gd name="adj1" fmla="val 52842"/>
                <a:gd name="adj2" fmla="val 99763"/>
                <a:gd name="adj3" fmla="val 135227"/>
                <a:gd name="adj4" fmla="val 165531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调用自定义函数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线形标注 1 38"/>
            <p:cNvSpPr/>
            <p:nvPr/>
          </p:nvSpPr>
          <p:spPr>
            <a:xfrm>
              <a:off x="1799465" y="4740338"/>
              <a:ext cx="1549178" cy="467833"/>
            </a:xfrm>
            <a:prstGeom prst="borderCallout1">
              <a:avLst>
                <a:gd name="adj1" fmla="val 48296"/>
                <a:gd name="adj2" fmla="val 95304"/>
                <a:gd name="adj3" fmla="val 46590"/>
                <a:gd name="adj4" fmla="val 141487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自定义函数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线形标注 1 39"/>
            <p:cNvSpPr/>
            <p:nvPr/>
          </p:nvSpPr>
          <p:spPr>
            <a:xfrm>
              <a:off x="9338560" y="3182642"/>
              <a:ext cx="1549178" cy="751405"/>
            </a:xfrm>
            <a:prstGeom prst="borderCallout1">
              <a:avLst>
                <a:gd name="adj1" fmla="val 48296"/>
                <a:gd name="adj2" fmla="val -2156"/>
                <a:gd name="adj3" fmla="val 13401"/>
                <a:gd name="adj4" fmla="val -157755"/>
              </a:avLst>
            </a:prstGeom>
            <a:solidFill>
              <a:srgbClr val="00339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实参将值</a:t>
              </a:r>
              <a:endPara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传递给形参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6149187" y="3044465"/>
              <a:ext cx="736677" cy="38277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669123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形参</a:t>
            </a:r>
            <a:r>
              <a:rPr lang="zh-CN" altLang="zh-CN" dirty="0"/>
              <a:t>与</a:t>
            </a:r>
            <a:r>
              <a:rPr lang="zh-CN" altLang="zh-CN" dirty="0" smtClean="0"/>
              <a:t>实参</a:t>
            </a:r>
            <a:r>
              <a:rPr lang="zh-CN" altLang="en-US" dirty="0" smtClean="0"/>
              <a:t>的关系。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8595"/>
            <a:ext cx="12192000" cy="5774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7008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函数</a:t>
            </a:r>
            <a:r>
              <a:rPr lang="zh-CN" altLang="zh-CN" b="1" dirty="0"/>
              <a:t>的声明</a:t>
            </a:r>
            <a:endParaRPr lang="zh-CN" altLang="zh-CN" dirty="0"/>
          </a:p>
          <a:p>
            <a:pPr lvl="2"/>
            <a:endParaRPr lang="en-US" altLang="zh-CN" sz="1000" dirty="0" smtClean="0"/>
          </a:p>
          <a:p>
            <a:pPr lvl="2"/>
            <a:r>
              <a:rPr lang="zh-CN" altLang="zh-CN" dirty="0" smtClean="0"/>
              <a:t>调用</a:t>
            </a:r>
            <a:r>
              <a:rPr lang="zh-CN" altLang="zh-CN" dirty="0"/>
              <a:t>某个</a:t>
            </a:r>
            <a:r>
              <a:rPr lang="zh-CN" altLang="zh-CN" dirty="0" smtClean="0"/>
              <a:t>函数前</a:t>
            </a:r>
            <a:r>
              <a:rPr lang="zh-CN" altLang="zh-CN" dirty="0"/>
              <a:t>，应对</a:t>
            </a:r>
            <a:r>
              <a:rPr lang="zh-CN" altLang="zh-CN" dirty="0" smtClean="0"/>
              <a:t>该函数</a:t>
            </a:r>
            <a:r>
              <a:rPr lang="zh-CN" altLang="zh-CN" dirty="0"/>
              <a:t>进行</a:t>
            </a:r>
            <a:r>
              <a:rPr lang="zh-CN" altLang="zh-CN" dirty="0" smtClean="0"/>
              <a:t>声明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被</a:t>
            </a:r>
            <a:r>
              <a:rPr lang="zh-CN" altLang="zh-CN" dirty="0"/>
              <a:t>调函数声明</a:t>
            </a:r>
            <a:r>
              <a:rPr lang="zh-CN" altLang="zh-CN" dirty="0" smtClean="0"/>
              <a:t>的形式</a:t>
            </a:r>
            <a:r>
              <a:rPr lang="zh-CN" altLang="zh-CN" dirty="0"/>
              <a:t>为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类型</a:t>
            </a:r>
            <a:r>
              <a:rPr lang="zh-CN" altLang="zh-CN" dirty="0">
                <a:solidFill>
                  <a:srgbClr val="C00000"/>
                </a:solidFill>
              </a:rPr>
              <a:t>说明符 被调函数名（类型 形参，类型 形参，</a:t>
            </a:r>
            <a:r>
              <a:rPr lang="en-US" altLang="zh-CN" dirty="0">
                <a:solidFill>
                  <a:srgbClr val="C00000"/>
                </a:solidFill>
              </a:rPr>
              <a:t>…</a:t>
            </a:r>
            <a:r>
              <a:rPr lang="zh-CN" altLang="zh-CN" dirty="0">
                <a:solidFill>
                  <a:srgbClr val="C00000"/>
                </a:solidFill>
              </a:rPr>
              <a:t>）；</a:t>
            </a:r>
          </a:p>
          <a:p>
            <a:pPr lvl="2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2-25</a:t>
            </a:r>
            <a:r>
              <a:rPr lang="zh-CN" altLang="zh-CN" dirty="0" smtClean="0"/>
              <a:t>】在</a:t>
            </a:r>
            <a:r>
              <a:rPr lang="en-US" altLang="zh-CN" dirty="0"/>
              <a:t>main</a:t>
            </a:r>
            <a:r>
              <a:rPr lang="zh-CN" altLang="zh-CN" dirty="0"/>
              <a:t>主函数中，对被调函数</a:t>
            </a:r>
            <a:r>
              <a:rPr lang="en-US" altLang="zh-CN" dirty="0"/>
              <a:t>max</a:t>
            </a:r>
            <a:r>
              <a:rPr lang="zh-CN" altLang="zh-CN" dirty="0"/>
              <a:t>的声明为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               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/>
              <a:t>max(</a:t>
            </a:r>
            <a:r>
              <a:rPr lang="en-US" altLang="zh-CN" dirty="0" err="1"/>
              <a:t>int</a:t>
            </a:r>
            <a:r>
              <a:rPr lang="en-US" altLang="zh-CN" dirty="0"/>
              <a:t> x, </a:t>
            </a:r>
            <a:r>
              <a:rPr lang="en-US" altLang="zh-CN" dirty="0" err="1"/>
              <a:t>int</a:t>
            </a:r>
            <a:r>
              <a:rPr lang="en-US" altLang="zh-CN" dirty="0"/>
              <a:t> y)</a:t>
            </a:r>
            <a:r>
              <a:rPr lang="zh-CN" altLang="zh-CN" dirty="0"/>
              <a:t>；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433" y="2296633"/>
            <a:ext cx="10906076" cy="45613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函数</a:t>
            </a:r>
            <a:r>
              <a:rPr lang="zh-CN" altLang="zh-CN" b="1"/>
              <a:t>的嵌套调用</a:t>
            </a:r>
            <a:endParaRPr lang="zh-CN" altLang="zh-CN"/>
          </a:p>
          <a:p>
            <a:pPr lvl="2"/>
            <a:endParaRPr lang="en-US" altLang="zh-CN" sz="1000" smtClean="0"/>
          </a:p>
          <a:p>
            <a:pPr lvl="2"/>
            <a:r>
              <a:rPr lang="en-US" altLang="zh-CN" smtClean="0"/>
              <a:t>C</a:t>
            </a:r>
            <a:r>
              <a:rPr lang="zh-CN" altLang="zh-CN" smtClean="0"/>
              <a:t>语言</a:t>
            </a:r>
            <a:r>
              <a:rPr lang="zh-CN" altLang="en-US" smtClean="0"/>
              <a:t>中，</a:t>
            </a:r>
            <a:r>
              <a:rPr lang="zh-CN" altLang="zh-CN" smtClean="0"/>
              <a:t>各</a:t>
            </a:r>
            <a:r>
              <a:rPr lang="zh-CN" altLang="zh-CN"/>
              <a:t>函数之间是平行的，不存在上一级函数和下一级函数的问题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</a:t>
            </a:r>
            <a:r>
              <a:rPr lang="zh-CN" altLang="zh-CN"/>
              <a:t>语言允许在一个函数中对另一个函数进行调用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 smtClean="0"/>
              <a:t>多</a:t>
            </a:r>
            <a:r>
              <a:rPr lang="zh-CN" altLang="zh-CN"/>
              <a:t>层嵌套</a:t>
            </a:r>
            <a:r>
              <a:rPr lang="zh-CN" altLang="zh-CN" smtClean="0"/>
              <a:t>调用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C</a:t>
            </a:r>
            <a:r>
              <a:rPr lang="zh-CN" altLang="zh-CN" b="1" dirty="0"/>
              <a:t>语言程序的基本组成</a:t>
            </a:r>
            <a:endParaRPr lang="zh-CN" altLang="zh-CN" dirty="0"/>
          </a:p>
          <a:p>
            <a:pPr lvl="2"/>
            <a:endParaRPr lang="en-US" altLang="zh-CN" sz="1000" smtClean="0"/>
          </a:p>
          <a:p>
            <a:pPr lvl="2"/>
            <a:r>
              <a:rPr lang="en-US" altLang="zh-CN" smtClean="0"/>
              <a:t>C</a:t>
            </a:r>
            <a:r>
              <a:rPr lang="zh-CN" altLang="zh-CN" dirty="0"/>
              <a:t>语言程序由一个或多个程序</a:t>
            </a:r>
            <a:r>
              <a:rPr lang="zh-CN" altLang="zh-CN" dirty="0" smtClean="0"/>
              <a:t>组成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程序作为一个源程序文件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较大</a:t>
            </a:r>
            <a:r>
              <a:rPr lang="zh-CN" altLang="zh-CN" dirty="0"/>
              <a:t>的程序，</a:t>
            </a:r>
            <a:r>
              <a:rPr lang="zh-CN" altLang="zh-CN" dirty="0" smtClean="0"/>
              <a:t>一般会将它们放</a:t>
            </a:r>
            <a:r>
              <a:rPr lang="zh-CN" altLang="zh-CN" dirty="0"/>
              <a:t>在若干个源程序文件</a:t>
            </a:r>
            <a:r>
              <a:rPr lang="zh-CN" altLang="zh-CN" dirty="0" smtClean="0"/>
              <a:t>中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一</a:t>
            </a:r>
            <a:r>
              <a:rPr lang="zh-CN" altLang="zh-CN" dirty="0"/>
              <a:t>个源程序文件可以为多个</a:t>
            </a:r>
            <a:r>
              <a:rPr lang="en-US" altLang="zh-CN" dirty="0"/>
              <a:t>C</a:t>
            </a:r>
            <a:r>
              <a:rPr lang="zh-CN" altLang="zh-CN" dirty="0"/>
              <a:t>程序使用。</a:t>
            </a:r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C</a:t>
            </a:r>
            <a:r>
              <a:rPr lang="zh-CN" altLang="zh-CN" dirty="0"/>
              <a:t>程序的</a:t>
            </a:r>
            <a:r>
              <a:rPr lang="zh-CN" altLang="zh-CN" dirty="0" smtClean="0"/>
              <a:t>执行从</a:t>
            </a:r>
            <a:r>
              <a:rPr lang="en-US" altLang="zh-CN" dirty="0"/>
              <a:t>main</a:t>
            </a:r>
            <a:r>
              <a:rPr lang="zh-CN" altLang="zh-CN" dirty="0"/>
              <a:t>主函数</a:t>
            </a:r>
            <a:r>
              <a:rPr lang="zh-CN" altLang="zh-CN" dirty="0" smtClean="0"/>
              <a:t>开始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如果</a:t>
            </a:r>
            <a:r>
              <a:rPr lang="en-US" altLang="zh-CN" dirty="0" smtClean="0"/>
              <a:t>main</a:t>
            </a:r>
            <a:r>
              <a:rPr lang="zh-CN" altLang="zh-CN" dirty="0"/>
              <a:t>主</a:t>
            </a:r>
            <a:r>
              <a:rPr lang="zh-CN" altLang="zh-CN" dirty="0" smtClean="0"/>
              <a:t>函数调用</a:t>
            </a:r>
            <a:r>
              <a:rPr lang="zh-CN" altLang="zh-CN" dirty="0"/>
              <a:t>了其他函数</a:t>
            </a:r>
            <a:r>
              <a:rPr lang="zh-CN" altLang="zh-CN" dirty="0" smtClean="0"/>
              <a:t>，调用</a:t>
            </a:r>
            <a:r>
              <a:rPr lang="zh-CN" altLang="en-US" dirty="0" smtClean="0"/>
              <a:t>结束</a:t>
            </a:r>
            <a:r>
              <a:rPr lang="zh-CN" altLang="zh-CN" dirty="0" smtClean="0"/>
              <a:t>后应返回主函数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应当</a:t>
            </a:r>
            <a:r>
              <a:rPr lang="zh-CN" altLang="zh-CN" dirty="0" smtClean="0"/>
              <a:t>在主函数</a:t>
            </a:r>
            <a:r>
              <a:rPr lang="zh-CN" altLang="en-US" dirty="0" smtClean="0"/>
              <a:t>中</a:t>
            </a:r>
            <a:r>
              <a:rPr lang="zh-CN" altLang="zh-CN" dirty="0" smtClean="0"/>
              <a:t>结束程序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】C</a:t>
            </a:r>
            <a:r>
              <a:rPr lang="zh-CN" altLang="en-US" dirty="0"/>
              <a:t>语言</a:t>
            </a:r>
            <a:r>
              <a:rPr lang="zh-CN" altLang="en-US" dirty="0" smtClean="0"/>
              <a:t>函数调用。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098479" y="5611973"/>
            <a:ext cx="1683820" cy="4861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410" y="1060948"/>
            <a:ext cx="8561720" cy="58271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071" y="587788"/>
            <a:ext cx="8219929" cy="62702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2.2.5  </a:t>
            </a:r>
            <a:r>
              <a:rPr lang="zh-CN" altLang="en-US" smtClean="0"/>
              <a:t>函数调用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lvl="2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】C</a:t>
            </a:r>
            <a:r>
              <a:rPr lang="zh-CN" altLang="zh-CN" smtClean="0"/>
              <a:t>语言组成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04779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2.3.1</a:t>
            </a:r>
            <a:r>
              <a:rPr lang="zh-CN" altLang="en-US"/>
              <a:t>入门程序语言</a:t>
            </a:r>
            <a:r>
              <a:rPr lang="zh-CN" altLang="en-US" smtClean="0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国内外</a:t>
            </a:r>
            <a:r>
              <a:rPr lang="zh-CN" altLang="zh-CN" b="1"/>
              <a:t>大学入门程序语言教学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美国</a:t>
            </a:r>
            <a:endParaRPr lang="en-US" altLang="zh-CN" smtClean="0"/>
          </a:p>
          <a:p>
            <a:pPr lvl="2"/>
            <a:r>
              <a:rPr lang="en-US" altLang="zh-CN" smtClean="0"/>
              <a:t>1970</a:t>
            </a:r>
            <a:r>
              <a:rPr lang="zh-CN" altLang="zh-CN" smtClean="0"/>
              <a:t>年代，</a:t>
            </a:r>
            <a:r>
              <a:rPr lang="en-US" altLang="zh-CN" smtClean="0"/>
              <a:t>Fortran</a:t>
            </a:r>
            <a:r>
              <a:rPr lang="zh-CN" altLang="zh-CN" smtClean="0"/>
              <a:t>为主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1970</a:t>
            </a:r>
            <a:r>
              <a:rPr lang="zh-CN" altLang="zh-CN"/>
              <a:t>年代</a:t>
            </a:r>
            <a:r>
              <a:rPr lang="zh-CN" altLang="zh-CN" smtClean="0"/>
              <a:t>以后</a:t>
            </a:r>
            <a:r>
              <a:rPr lang="zh-CN" altLang="en-US" smtClean="0"/>
              <a:t>，</a:t>
            </a:r>
            <a:r>
              <a:rPr lang="en-US" altLang="zh-CN" smtClean="0"/>
              <a:t>Pascal</a:t>
            </a:r>
            <a:r>
              <a:rPr lang="zh-CN" altLang="zh-CN" smtClean="0"/>
              <a:t>为主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1990</a:t>
            </a:r>
            <a:r>
              <a:rPr lang="zh-CN" altLang="zh-CN"/>
              <a:t>年代中后期</a:t>
            </a:r>
            <a:r>
              <a:rPr lang="zh-CN" altLang="zh-CN" smtClean="0"/>
              <a:t>，</a:t>
            </a:r>
            <a:r>
              <a:rPr lang="en-US" altLang="zh-CN" smtClean="0"/>
              <a:t>C</a:t>
            </a:r>
            <a:r>
              <a:rPr lang="zh-CN" altLang="zh-CN" smtClean="0"/>
              <a:t>语言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21</a:t>
            </a:r>
            <a:r>
              <a:rPr lang="zh-CN" altLang="zh-CN"/>
              <a:t>世纪初</a:t>
            </a:r>
            <a:r>
              <a:rPr lang="zh-CN" altLang="zh-CN" smtClean="0"/>
              <a:t>，</a:t>
            </a:r>
            <a:r>
              <a:rPr lang="en-US" altLang="zh-CN" smtClean="0"/>
              <a:t>Java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近年，</a:t>
            </a:r>
            <a:r>
              <a:rPr lang="zh-CN" altLang="en-US" smtClean="0"/>
              <a:t>多</a:t>
            </a:r>
            <a:r>
              <a:rPr lang="zh-CN" altLang="zh-CN" smtClean="0"/>
              <a:t>样</a:t>
            </a:r>
            <a:r>
              <a:rPr lang="zh-CN" altLang="en-US" smtClean="0"/>
              <a:t>化</a:t>
            </a:r>
            <a:r>
              <a:rPr lang="zh-CN" altLang="zh-CN" smtClean="0"/>
              <a:t>，</a:t>
            </a:r>
            <a:r>
              <a:rPr lang="en-US" altLang="zh-CN" smtClean="0"/>
              <a:t>Python</a:t>
            </a:r>
            <a:r>
              <a:rPr lang="zh-CN" altLang="en-US" smtClean="0"/>
              <a:t>、</a:t>
            </a:r>
            <a:r>
              <a:rPr lang="en-US" altLang="zh-CN" smtClean="0"/>
              <a:t>Java</a:t>
            </a:r>
            <a:r>
              <a:rPr lang="zh-CN" altLang="en-US" smtClean="0"/>
              <a:t>、</a:t>
            </a:r>
            <a:r>
              <a:rPr lang="en-US" altLang="zh-CN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C</a:t>
            </a:r>
            <a:r>
              <a:rPr lang="en-US" altLang="zh-CN"/>
              <a:t>++</a:t>
            </a:r>
            <a:r>
              <a:rPr lang="zh-CN" altLang="zh-CN"/>
              <a:t>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/>
              <a:t>中国</a:t>
            </a:r>
            <a:endParaRPr lang="zh-CN" altLang="zh-CN"/>
          </a:p>
          <a:p>
            <a:pPr lvl="2"/>
            <a:r>
              <a:rPr lang="en-US" altLang="zh-CN" smtClean="0"/>
              <a:t>1980</a:t>
            </a:r>
            <a:r>
              <a:rPr lang="zh-CN" altLang="zh-CN" smtClean="0"/>
              <a:t>年代</a:t>
            </a:r>
            <a:r>
              <a:rPr lang="zh-CN" altLang="en-US" smtClean="0"/>
              <a:t>，</a:t>
            </a:r>
            <a:r>
              <a:rPr lang="en-US" altLang="zh-CN" smtClean="0"/>
              <a:t>BASIC</a:t>
            </a:r>
            <a:r>
              <a:rPr lang="zh-CN" altLang="zh-CN"/>
              <a:t>语言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1990</a:t>
            </a:r>
            <a:r>
              <a:rPr lang="zh-CN" altLang="zh-CN"/>
              <a:t>年代中后期</a:t>
            </a:r>
            <a:r>
              <a:rPr lang="zh-CN" altLang="zh-CN" smtClean="0"/>
              <a:t>，</a:t>
            </a:r>
            <a:r>
              <a:rPr lang="en-US" altLang="zh-CN" smtClean="0"/>
              <a:t>VB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21</a:t>
            </a:r>
            <a:r>
              <a:rPr lang="zh-CN" altLang="zh-CN"/>
              <a:t>世纪至今</a:t>
            </a:r>
            <a:r>
              <a:rPr lang="zh-CN" altLang="zh-CN" smtClean="0"/>
              <a:t>，</a:t>
            </a:r>
            <a:r>
              <a:rPr lang="en-US" altLang="zh-CN" smtClean="0"/>
              <a:t>C</a:t>
            </a:r>
            <a:r>
              <a:rPr lang="zh-CN" altLang="zh-CN"/>
              <a:t>语言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4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318105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10371</TotalTime>
  <Pages>0</Pages>
  <Words>15429</Words>
  <Characters>0</Characters>
  <Application>Microsoft Office PowerPoint</Application>
  <DocSecurity>0</DocSecurity>
  <PresentationFormat>自定义</PresentationFormat>
  <Lines>0</Lines>
  <Paragraphs>2351</Paragraphs>
  <Slides>192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193" baseType="lpstr">
      <vt:lpstr>自定义设计方案</vt:lpstr>
      <vt:lpstr>Lecture 6   计算机程序语言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2.1.1  程序语言的发展</vt:lpstr>
      <vt:lpstr>幻灯片 13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2.1.2  程序语言的类型</vt:lpstr>
      <vt:lpstr>幻灯片 24</vt:lpstr>
      <vt:lpstr>2.1.3  C语言程序结构</vt:lpstr>
      <vt:lpstr>2.1.3  C语言程序结构</vt:lpstr>
      <vt:lpstr>2.1.3  C语言程序结构</vt:lpstr>
      <vt:lpstr>2.1.3  C语言程序结构</vt:lpstr>
      <vt:lpstr>幻灯片 29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2.1.4  程序解释与编译</vt:lpstr>
      <vt:lpstr>幻灯片 44</vt:lpstr>
      <vt:lpstr>2.1.5  程序编辑与运行</vt:lpstr>
      <vt:lpstr>2.1.5  程序编辑与运行</vt:lpstr>
      <vt:lpstr>2.1.5  程序编辑与运行</vt:lpstr>
      <vt:lpstr>2.1.5  程序编辑与运行</vt:lpstr>
      <vt:lpstr>2.1.5  程序编辑与运行</vt:lpstr>
      <vt:lpstr>幻灯片 50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2.2.1  数据类型</vt:lpstr>
      <vt:lpstr>2.2.2  标识符</vt:lpstr>
      <vt:lpstr>2.2.2  标识符</vt:lpstr>
      <vt:lpstr>2.2.2  标识符</vt:lpstr>
      <vt:lpstr>2.2.2  标识符</vt:lpstr>
      <vt:lpstr>2.2.2  标识符</vt:lpstr>
      <vt:lpstr>2.2.2  标识符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2.2.3  算术表达式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2.2.4  程序控制</vt:lpstr>
      <vt:lpstr>2.2.5  函数调用</vt:lpstr>
      <vt:lpstr>2.2.5  函数调用</vt:lpstr>
      <vt:lpstr>2.2.5  函数调用</vt:lpstr>
      <vt:lpstr>2.2.5  函数调用</vt:lpstr>
      <vt:lpstr>2.2.5  函数调用</vt:lpstr>
      <vt:lpstr>2.2.5  函数调用</vt:lpstr>
      <vt:lpstr>2.2.5  函数调用</vt:lpstr>
      <vt:lpstr>2.2.5  函数调用</vt:lpstr>
      <vt:lpstr>2.2.5  函数调用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2.3.1入门程序语言介绍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2.3.2  用流程图进行编程RAPTOR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2.3.3  面向对象编程语言Java</vt:lpstr>
      <vt:lpstr>2.3.4  数据统计编程语言R</vt:lpstr>
      <vt:lpstr>2.3.4  数据统计编程语言R</vt:lpstr>
      <vt:lpstr>2.3.4  数据统计编程语言R</vt:lpstr>
      <vt:lpstr>2.3.4  数据统计编程语言R</vt:lpstr>
      <vt:lpstr>2.3.4  数据统计编程语言R</vt:lpstr>
      <vt:lpstr>2.3.4  数据统计编程语言R</vt:lpstr>
      <vt:lpstr>2.3.4  数据统计编程语言R</vt:lpstr>
      <vt:lpstr>2.3.5  逻辑推理编程语言Prolog</vt:lpstr>
      <vt:lpstr>2.3.5  逻辑推理编程语言Prolog</vt:lpstr>
      <vt:lpstr>2.3.5  逻辑推理编程语言Prolog</vt:lpstr>
      <vt:lpstr>2.3.5  逻辑推理编程语言Prolog</vt:lpstr>
      <vt:lpstr>2.3.5  逻辑推理编程语言Prolog</vt:lpstr>
      <vt:lpstr>2.4.1  程序语言评估</vt:lpstr>
      <vt:lpstr>2.4.1  程序语言评估</vt:lpstr>
      <vt:lpstr>2.4.1  程序语言评估</vt:lpstr>
      <vt:lpstr>2.4.1  程序语言评估</vt:lpstr>
      <vt:lpstr>2.4.2  语言编程范型</vt:lpstr>
      <vt:lpstr>2.4.2  语言编程范型</vt:lpstr>
      <vt:lpstr>2.4.2  语言编程范型</vt:lpstr>
      <vt:lpstr>2.4.2  语言编程范型</vt:lpstr>
      <vt:lpstr>2.4.2  语言编程范型</vt:lpstr>
      <vt:lpstr>2.4.2  语言编程范型</vt:lpstr>
      <vt:lpstr>2.4.3  并行程序设计</vt:lpstr>
      <vt:lpstr>2.4.3  并行程序设计</vt:lpstr>
      <vt:lpstr>2.4.3  并行程序设计</vt:lpstr>
      <vt:lpstr>2.4.3  并行程序设计</vt:lpstr>
      <vt:lpstr>2.4.3  并行程序设计</vt:lpstr>
      <vt:lpstr>2.4.3  并行程序设计</vt:lpstr>
      <vt:lpstr>2.4.3  并行程序设计</vt:lpstr>
      <vt:lpstr>2.4.3  并行程序设计</vt:lpstr>
      <vt:lpstr>2.4.4  软件设计方法</vt:lpstr>
      <vt:lpstr>2.4.4  软件设计方法</vt:lpstr>
      <vt:lpstr>2.4.4  软件设计方法</vt:lpstr>
      <vt:lpstr>2.4.4  软件设计方法</vt:lpstr>
      <vt:lpstr>2.4.4  软件设计方法</vt:lpstr>
      <vt:lpstr>2.4.4  软件设计方法</vt:lpstr>
      <vt:lpstr>2.4.4  软件设计方法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2.4.5  软件开发模型</vt:lpstr>
      <vt:lpstr>问题与讨论</vt:lpstr>
      <vt:lpstr>幻灯片 192</vt:lpstr>
    </vt:vector>
  </TitlesOfParts>
  <Company>长沙理工大学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易建勋</dc:creator>
  <cp:lastModifiedBy>qyzc</cp:lastModifiedBy>
  <cp:revision>502</cp:revision>
  <dcterms:created xsi:type="dcterms:W3CDTF">2014-09-01T11:36:14Z</dcterms:created>
  <dcterms:modified xsi:type="dcterms:W3CDTF">2018-03-02T05:10:14Z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